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2" r:id="rId5"/>
    <p:sldId id="263" r:id="rId6"/>
    <p:sldId id="264" r:id="rId7"/>
    <p:sldId id="265" r:id="rId8"/>
    <p:sldId id="266" r:id="rId9"/>
    <p:sldId id="267" r:id="rId10"/>
    <p:sldId id="326" r:id="rId11"/>
    <p:sldId id="327" r:id="rId12"/>
    <p:sldId id="328" r:id="rId13"/>
    <p:sldId id="325" r:id="rId14"/>
    <p:sldId id="268" r:id="rId15"/>
    <p:sldId id="269" r:id="rId16"/>
    <p:sldId id="270" r:id="rId17"/>
    <p:sldId id="272" r:id="rId18"/>
    <p:sldId id="274" r:id="rId19"/>
    <p:sldId id="271" r:id="rId20"/>
    <p:sldId id="275" r:id="rId21"/>
    <p:sldId id="276" r:id="rId22"/>
    <p:sldId id="277" r:id="rId23"/>
    <p:sldId id="278" r:id="rId24"/>
    <p:sldId id="279" r:id="rId25"/>
    <p:sldId id="281" r:id="rId26"/>
    <p:sldId id="282" r:id="rId27"/>
    <p:sldId id="283" r:id="rId28"/>
    <p:sldId id="284" r:id="rId29"/>
    <p:sldId id="285" r:id="rId30"/>
    <p:sldId id="286" r:id="rId31"/>
    <p:sldId id="287" r:id="rId32"/>
    <p:sldId id="329" r:id="rId33"/>
    <p:sldId id="288" r:id="rId34"/>
    <p:sldId id="289" r:id="rId35"/>
    <p:sldId id="290"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30" r:id="rId57"/>
    <p:sldId id="331" r:id="rId58"/>
    <p:sldId id="312" r:id="rId59"/>
    <p:sldId id="313" r:id="rId60"/>
    <p:sldId id="261" r:id="rId61"/>
    <p:sldId id="314" r:id="rId62"/>
    <p:sldId id="315" r:id="rId63"/>
    <p:sldId id="316" r:id="rId64"/>
    <p:sldId id="317" r:id="rId65"/>
    <p:sldId id="318" r:id="rId66"/>
    <p:sldId id="319" r:id="rId67"/>
    <p:sldId id="320" r:id="rId68"/>
    <p:sldId id="321" r:id="rId69"/>
    <p:sldId id="322" r:id="rId70"/>
    <p:sldId id="323" r:id="rId71"/>
    <p:sldId id="324" r:id="rId72"/>
    <p:sldId id="258" r:id="rId73"/>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B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579" autoAdjust="0"/>
    <p:restoredTop sz="94660"/>
  </p:normalViewPr>
  <p:slideViewPr>
    <p:cSldViewPr snapToGrid="0">
      <p:cViewPr varScale="1">
        <p:scale>
          <a:sx n="119" d="100"/>
          <a:sy n="119" d="100"/>
        </p:scale>
        <p:origin x="102" y="2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hdphoto1.wdp>
</file>

<file path=ppt/media/hdphoto2.wdp>
</file>

<file path=ppt/media/image1.gif>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4223360"/>
          </a:xfrm>
        </p:spPr>
        <p:txBody>
          <a:bodyPr anchor="ctr"/>
          <a:lstStyle>
            <a:lvl1pPr algn="ctr">
              <a:defRPr sz="6000"/>
            </a:lvl1pPr>
          </a:lstStyle>
          <a:p>
            <a:r>
              <a:rPr lang="nl-NL" smtClean="0"/>
              <a:t>Klik om de stijl te bewerken</a:t>
            </a:r>
            <a:endParaRPr lang="nl-BE"/>
          </a:p>
        </p:txBody>
      </p:sp>
    </p:spTree>
    <p:extLst>
      <p:ext uri="{BB962C8B-B14F-4D97-AF65-F5344CB8AC3E}">
        <p14:creationId xmlns:p14="http://schemas.microsoft.com/office/powerpoint/2010/main" val="3206061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1159845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smtClean="0"/>
              <a:t>Klik om de stijl te bewerken</a:t>
            </a:r>
            <a:endParaRPr lang="nl-BE"/>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3176604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a:xfrm>
            <a:off x="1931831" y="210578"/>
            <a:ext cx="10109915" cy="1077309"/>
          </a:xfrm>
        </p:spPr>
        <p:txBody>
          <a:bodyPr/>
          <a:lstStyle/>
          <a:p>
            <a:r>
              <a:rPr lang="nl-NL" smtClean="0"/>
              <a:t>Klik om de stijl te bewerken</a:t>
            </a:r>
            <a:endParaRPr lang="nl-BE"/>
          </a:p>
        </p:txBody>
      </p:sp>
      <p:sp>
        <p:nvSpPr>
          <p:cNvPr id="3" name="Tijdelijke aanduiding voor inhoud 2"/>
          <p:cNvSpPr>
            <a:spLocks noGrp="1"/>
          </p:cNvSpPr>
          <p:nvPr>
            <p:ph idx="1"/>
          </p:nvPr>
        </p:nvSpPr>
        <p:spPr>
          <a:xfrm>
            <a:off x="1931832" y="1426379"/>
            <a:ext cx="10109916" cy="5283513"/>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Tree>
    <p:extLst>
      <p:ext uri="{BB962C8B-B14F-4D97-AF65-F5344CB8AC3E}">
        <p14:creationId xmlns:p14="http://schemas.microsoft.com/office/powerpoint/2010/main" val="1667961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smtClean="0"/>
              <a:t>Klik om de stijl te bewerken</a:t>
            </a:r>
            <a:endParaRPr lang="nl-BE"/>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smtClean="0"/>
              <a:t>Tekststijl van het model bewerken</a:t>
            </a:r>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884741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sz="half" idx="1"/>
          </p:nvPr>
        </p:nvSpPr>
        <p:spPr>
          <a:xfrm>
            <a:off x="838200" y="1825625"/>
            <a:ext cx="5181600" cy="435133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inhoud 3"/>
          <p:cNvSpPr>
            <a:spLocks noGrp="1"/>
          </p:cNvSpPr>
          <p:nvPr>
            <p:ph sz="half" idx="2"/>
          </p:nvPr>
        </p:nvSpPr>
        <p:spPr>
          <a:xfrm>
            <a:off x="6172200" y="1825625"/>
            <a:ext cx="5181600" cy="435133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52185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smtClean="0"/>
              <a:t>Klik om de stijl te bewerken</a:t>
            </a:r>
            <a:endParaRPr lang="nl-BE"/>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Tekststijl van het model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Tekststijl van het model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7" name="Tijdelijke aanduiding voor datum 6"/>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8" name="Tijdelijke aanduiding voor voettekst 7"/>
          <p:cNvSpPr>
            <a:spLocks noGrp="1"/>
          </p:cNvSpPr>
          <p:nvPr>
            <p:ph type="ftr" sz="quarter" idx="11"/>
          </p:nvPr>
        </p:nvSpPr>
        <p:spPr>
          <a:xfrm>
            <a:off x="4038600" y="6356350"/>
            <a:ext cx="4114800" cy="365125"/>
          </a:xfrm>
          <a:prstGeom prst="rect">
            <a:avLst/>
          </a:prstGeom>
        </p:spPr>
        <p:txBody>
          <a:bodyPr/>
          <a:lstStyle/>
          <a:p>
            <a:endParaRPr lang="nl-BE"/>
          </a:p>
        </p:txBody>
      </p:sp>
      <p:sp>
        <p:nvSpPr>
          <p:cNvPr id="9" name="Tijdelijke aanduiding voor dianummer 8"/>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005493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datum 2"/>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4" name="Tijdelijke aanduiding voor voettekst 3"/>
          <p:cNvSpPr>
            <a:spLocks noGrp="1"/>
          </p:cNvSpPr>
          <p:nvPr>
            <p:ph type="ftr" sz="quarter" idx="11"/>
          </p:nvPr>
        </p:nvSpPr>
        <p:spPr>
          <a:xfrm>
            <a:off x="4038600" y="6356350"/>
            <a:ext cx="4114800" cy="365125"/>
          </a:xfrm>
          <a:prstGeom prst="rect">
            <a:avLst/>
          </a:prstGeom>
        </p:spPr>
        <p:txBody>
          <a:bodyPr/>
          <a:lstStyle/>
          <a:p>
            <a:endParaRPr lang="nl-BE"/>
          </a:p>
        </p:txBody>
      </p:sp>
      <p:sp>
        <p:nvSpPr>
          <p:cNvPr id="5" name="Tijdelijke aanduiding voor dianummer 4"/>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1788822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3" name="Tijdelijke aanduiding voor voettekst 2"/>
          <p:cNvSpPr>
            <a:spLocks noGrp="1"/>
          </p:cNvSpPr>
          <p:nvPr>
            <p:ph type="ftr" sz="quarter" idx="11"/>
          </p:nvPr>
        </p:nvSpPr>
        <p:spPr>
          <a:xfrm>
            <a:off x="4038600" y="6356350"/>
            <a:ext cx="4114800" cy="365125"/>
          </a:xfrm>
          <a:prstGeom prst="rect">
            <a:avLst/>
          </a:prstGeom>
        </p:spPr>
        <p:txBody>
          <a:bodyPr/>
          <a:lstStyle/>
          <a:p>
            <a:endParaRPr lang="nl-BE"/>
          </a:p>
        </p:txBody>
      </p:sp>
      <p:sp>
        <p:nvSpPr>
          <p:cNvPr id="4" name="Tijdelijke aanduiding voor dianummer 3"/>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21327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BE"/>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Tekststijl van het model bewerken</a:t>
            </a:r>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349086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BE"/>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Tekststijl van het model bewerken</a:t>
            </a:r>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3183438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0000">
              <a:schemeClr val="accent2">
                <a:lumMod val="60000"/>
                <a:lumOff val="40000"/>
              </a:schemeClr>
            </a:gs>
            <a:gs pos="0">
              <a:schemeClr val="accent2">
                <a:lumMod val="40000"/>
                <a:lumOff val="60000"/>
              </a:schemeClr>
            </a:gs>
            <a:gs pos="100000">
              <a:srgbClr val="FFB633"/>
            </a:gs>
          </a:gsLst>
          <a:lin ang="5400000" scaled="1"/>
          <a:tileRect/>
        </a:gra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2053882" y="182245"/>
            <a:ext cx="10003301" cy="985373"/>
          </a:xfrm>
          <a:prstGeom prst="rect">
            <a:avLst/>
          </a:prstGeom>
        </p:spPr>
        <p:txBody>
          <a:bodyPr vert="horz" lIns="91440" tIns="45720" rIns="91440" bIns="45720" rtlCol="0" anchor="ctr">
            <a:normAutofit/>
          </a:bodyPr>
          <a:lstStyle/>
          <a:p>
            <a:r>
              <a:rPr lang="nl-NL" smtClean="0"/>
              <a:t>Klik om de stijl te bewerken</a:t>
            </a:r>
            <a:endParaRPr lang="nl-BE"/>
          </a:p>
        </p:txBody>
      </p:sp>
      <p:sp>
        <p:nvSpPr>
          <p:cNvPr id="3" name="Tijdelijke aanduiding voor tekst 2"/>
          <p:cNvSpPr>
            <a:spLocks noGrp="1"/>
          </p:cNvSpPr>
          <p:nvPr>
            <p:ph type="body" idx="1"/>
          </p:nvPr>
        </p:nvSpPr>
        <p:spPr>
          <a:xfrm>
            <a:off x="2053881" y="1347323"/>
            <a:ext cx="10003301" cy="5306695"/>
          </a:xfrm>
          <a:prstGeom prst="rect">
            <a:avLst/>
          </a:prstGeom>
        </p:spPr>
        <p:txBody>
          <a:bodyPr vert="horz" lIns="91440" tIns="45720" rIns="91440" bIns="45720" rtlCol="0">
            <a:normAutofit/>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Tree>
    <p:extLst>
      <p:ext uri="{BB962C8B-B14F-4D97-AF65-F5344CB8AC3E}">
        <p14:creationId xmlns:p14="http://schemas.microsoft.com/office/powerpoint/2010/main" val="3662574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2.wdp"/><Relationship Id="rId4" Type="http://schemas.openxmlformats.org/officeDocument/2006/relationships/image" Target="../media/image5.png"/></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8" Type="http://schemas.openxmlformats.org/officeDocument/2006/relationships/slide" Target="slide60.xml"/><Relationship Id="rId3" Type="http://schemas.openxmlformats.org/officeDocument/2006/relationships/slide" Target="slide3.xml"/><Relationship Id="rId7" Type="http://schemas.openxmlformats.org/officeDocument/2006/relationships/slide" Target="slide46.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slide" Target="slide36.xml"/><Relationship Id="rId5" Type="http://schemas.openxmlformats.org/officeDocument/2006/relationships/slide" Target="slide25.xml"/><Relationship Id="rId4" Type="http://schemas.openxmlformats.org/officeDocument/2006/relationships/slide" Target="slide9.xml"/></Relationships>
</file>

<file path=ppt/slides/_rels/slide2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2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2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8.png"/><Relationship Id="rId5" Type="http://schemas.microsoft.com/office/2007/relationships/hdphoto" Target="../media/hdphoto2.wdp"/><Relationship Id="rId4" Type="http://schemas.openxmlformats.org/officeDocument/2006/relationships/image" Target="../media/image5.png"/></Relationships>
</file>

<file path=ppt/slides/_rels/slide2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3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11.png"/><Relationship Id="rId5" Type="http://schemas.microsoft.com/office/2007/relationships/hdphoto" Target="../media/hdphoto2.wdp"/><Relationship Id="rId4" Type="http://schemas.openxmlformats.org/officeDocument/2006/relationships/image" Target="../media/image5.png"/></Relationships>
</file>

<file path=ppt/slides/_rels/slide4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12.png"/><Relationship Id="rId5" Type="http://schemas.microsoft.com/office/2007/relationships/hdphoto" Target="../media/hdphoto2.wdp"/><Relationship Id="rId4" Type="http://schemas.openxmlformats.org/officeDocument/2006/relationships/image" Target="../media/image5.png"/></Relationships>
</file>

<file path=ppt/slides/_rels/slide4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13.png"/><Relationship Id="rId5" Type="http://schemas.microsoft.com/office/2007/relationships/hdphoto" Target="../media/hdphoto2.wdp"/><Relationship Id="rId4" Type="http://schemas.openxmlformats.org/officeDocument/2006/relationships/image" Target="../media/image5.png"/></Relationships>
</file>

<file path=ppt/slides/_rels/slide4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4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5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5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5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5.png"/></Relationships>
</file>

<file path=ppt/slides/_rels/slide5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hyperlink" Target="https://www.klascement.net/" TargetMode="External"/></Relationships>
</file>

<file path=ppt/slides/_rels/slide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BE" dirty="0" smtClean="0"/>
              <a:t>8. De finesses van formulieren</a:t>
            </a:r>
            <a:endParaRPr lang="nl-BE" dirty="0"/>
          </a:p>
        </p:txBody>
      </p:sp>
    </p:spTree>
    <p:extLst>
      <p:ext uri="{BB962C8B-B14F-4D97-AF65-F5344CB8AC3E}">
        <p14:creationId xmlns:p14="http://schemas.microsoft.com/office/powerpoint/2010/main" val="2992866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109</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529819"/>
            <a:ext cx="10578707" cy="954107"/>
          </a:xfrm>
          <a:prstGeom prst="rect">
            <a:avLst/>
          </a:prstGeom>
        </p:spPr>
        <p:txBody>
          <a:bodyPr wrap="square">
            <a:spAutoFit/>
          </a:bodyPr>
          <a:lstStyle/>
          <a:p>
            <a:r>
              <a:rPr lang="nl-BE" sz="2800" dirty="0"/>
              <a:t>Open 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pages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 </a:t>
            </a:r>
            <a:r>
              <a:rPr lang="nl-BE" sz="2800" dirty="0" smtClean="0"/>
              <a:t>Waarnaar verwijzen de elementen in deze regel?</a:t>
            </a:r>
            <a:endParaRPr lang="nl-BE" sz="2800" dirty="0"/>
          </a:p>
        </p:txBody>
      </p:sp>
      <p:sp>
        <p:nvSpPr>
          <p:cNvPr id="23" name="Rechthoek 22"/>
          <p:cNvSpPr/>
          <p:nvPr/>
        </p:nvSpPr>
        <p:spPr>
          <a:xfrm>
            <a:off x="1463039" y="4416725"/>
            <a:ext cx="10578707" cy="2284785"/>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graphicFrame>
        <p:nvGraphicFramePr>
          <p:cNvPr id="25" name="Tabel 24"/>
          <p:cNvGraphicFramePr>
            <a:graphicFrameLocks noGrp="1"/>
          </p:cNvGraphicFramePr>
          <p:nvPr>
            <p:extLst>
              <p:ext uri="{D42A27DB-BD31-4B8C-83A1-F6EECF244321}">
                <p14:modId xmlns:p14="http://schemas.microsoft.com/office/powerpoint/2010/main" val="1255775510"/>
              </p:ext>
            </p:extLst>
          </p:nvPr>
        </p:nvGraphicFramePr>
        <p:xfrm>
          <a:off x="1518332" y="2656170"/>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rPr>
                        <a:t>49</a:t>
                      </a:r>
                      <a:endParaRPr lang="nl-BE" sz="3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err="1" smtClean="0">
                          <a:solidFill>
                            <a:schemeClr val="accent6"/>
                          </a:solidFill>
                          <a:effectLst/>
                          <a:latin typeface="Code New Roman" panose="020B0609020204030204" pitchFamily="49" charset="0"/>
                          <a:cs typeface="Code New Roman" panose="020B0609020204030204" pitchFamily="49" charset="0"/>
                        </a:rPr>
                        <a:t>const</a:t>
                      </a:r>
                      <a:r>
                        <a:rPr lang="nl-BE" sz="28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800" b="0" dirty="0" err="1" smtClean="0">
                          <a:solidFill>
                            <a:schemeClr val="accent6"/>
                          </a:solidFill>
                          <a:effectLst/>
                          <a:latin typeface="Code New Roman" panose="020B0609020204030204" pitchFamily="49" charset="0"/>
                          <a:cs typeface="Code New Roman" panose="020B0609020204030204" pitchFamily="49" charset="0"/>
                        </a:rPr>
                        <a:t>document.bestellen.naam.value</a:t>
                      </a:r>
                      <a:r>
                        <a:rPr lang="nl-BE" sz="28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26" name="Rechte verbindingslijn met pijl 25"/>
          <p:cNvCxnSpPr/>
          <p:nvPr/>
        </p:nvCxnSpPr>
        <p:spPr>
          <a:xfrm flipH="1">
            <a:off x="8535838" y="3212306"/>
            <a:ext cx="8626" cy="1050687"/>
          </a:xfrm>
          <a:prstGeom prst="straightConnector1">
            <a:avLst/>
          </a:prstGeom>
          <a:ln w="57150">
            <a:solidFill>
              <a:schemeClr val="accent1">
                <a:lumMod val="75000"/>
              </a:schemeClr>
            </a:solidFill>
            <a:tailEnd type="triangle"/>
          </a:ln>
        </p:spPr>
        <p:style>
          <a:lnRef idx="1">
            <a:schemeClr val="accent6"/>
          </a:lnRef>
          <a:fillRef idx="0">
            <a:schemeClr val="accent6"/>
          </a:fillRef>
          <a:effectRef idx="0">
            <a:schemeClr val="accent6"/>
          </a:effectRef>
          <a:fontRef idx="minor">
            <a:schemeClr val="tx1"/>
          </a:fontRef>
        </p:style>
      </p:cxnSp>
      <p:sp>
        <p:nvSpPr>
          <p:cNvPr id="27" name="Afgeronde rechthoek 26"/>
          <p:cNvSpPr/>
          <p:nvPr/>
        </p:nvSpPr>
        <p:spPr>
          <a:xfrm>
            <a:off x="7625751" y="2549156"/>
            <a:ext cx="1828800" cy="671530"/>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706597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109</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529819"/>
            <a:ext cx="10578707" cy="954107"/>
          </a:xfrm>
          <a:prstGeom prst="rect">
            <a:avLst/>
          </a:prstGeom>
        </p:spPr>
        <p:txBody>
          <a:bodyPr wrap="square">
            <a:spAutoFit/>
          </a:bodyPr>
          <a:lstStyle/>
          <a:p>
            <a:r>
              <a:rPr lang="nl-BE" sz="2800" dirty="0"/>
              <a:t>Open 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pages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 </a:t>
            </a:r>
            <a:r>
              <a:rPr lang="nl-BE" sz="2800" dirty="0" smtClean="0"/>
              <a:t>Waarnaar verwijzen de elementen in deze regel?</a:t>
            </a:r>
            <a:endParaRPr lang="nl-BE" sz="2800" dirty="0"/>
          </a:p>
        </p:txBody>
      </p:sp>
      <p:sp>
        <p:nvSpPr>
          <p:cNvPr id="23" name="Rechthoek 22"/>
          <p:cNvSpPr/>
          <p:nvPr/>
        </p:nvSpPr>
        <p:spPr>
          <a:xfrm>
            <a:off x="1463039" y="4416725"/>
            <a:ext cx="10578707" cy="2284785"/>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graphicFrame>
        <p:nvGraphicFramePr>
          <p:cNvPr id="25" name="Tabel 24"/>
          <p:cNvGraphicFramePr>
            <a:graphicFrameLocks noGrp="1"/>
          </p:cNvGraphicFramePr>
          <p:nvPr>
            <p:extLst>
              <p:ext uri="{D42A27DB-BD31-4B8C-83A1-F6EECF244321}">
                <p14:modId xmlns:p14="http://schemas.microsoft.com/office/powerpoint/2010/main" val="1255775510"/>
              </p:ext>
            </p:extLst>
          </p:nvPr>
        </p:nvGraphicFramePr>
        <p:xfrm>
          <a:off x="1518332" y="2656170"/>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rPr>
                        <a:t>49</a:t>
                      </a:r>
                      <a:endParaRPr lang="nl-BE" sz="3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err="1" smtClean="0">
                          <a:solidFill>
                            <a:schemeClr val="accent6"/>
                          </a:solidFill>
                          <a:effectLst/>
                          <a:latin typeface="Code New Roman" panose="020B0609020204030204" pitchFamily="49" charset="0"/>
                          <a:cs typeface="Code New Roman" panose="020B0609020204030204" pitchFamily="49" charset="0"/>
                        </a:rPr>
                        <a:t>const</a:t>
                      </a:r>
                      <a:r>
                        <a:rPr lang="nl-BE" sz="28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800" b="0" dirty="0" err="1" smtClean="0">
                          <a:solidFill>
                            <a:schemeClr val="accent6"/>
                          </a:solidFill>
                          <a:effectLst/>
                          <a:latin typeface="Code New Roman" panose="020B0609020204030204" pitchFamily="49" charset="0"/>
                          <a:cs typeface="Code New Roman" panose="020B0609020204030204" pitchFamily="49" charset="0"/>
                        </a:rPr>
                        <a:t>document.bestellen.naam.value</a:t>
                      </a:r>
                      <a:r>
                        <a:rPr lang="nl-BE" sz="28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26" name="Rechte verbindingslijn met pijl 25"/>
          <p:cNvCxnSpPr/>
          <p:nvPr/>
        </p:nvCxnSpPr>
        <p:spPr>
          <a:xfrm flipH="1">
            <a:off x="9959196" y="3241597"/>
            <a:ext cx="8626" cy="1050687"/>
          </a:xfrm>
          <a:prstGeom prst="straightConnector1">
            <a:avLst/>
          </a:prstGeom>
          <a:ln w="57150">
            <a:solidFill>
              <a:schemeClr val="accent1">
                <a:lumMod val="75000"/>
              </a:schemeClr>
            </a:solidFill>
            <a:tailEnd type="triangle"/>
          </a:ln>
        </p:spPr>
        <p:style>
          <a:lnRef idx="1">
            <a:schemeClr val="accent6"/>
          </a:lnRef>
          <a:fillRef idx="0">
            <a:schemeClr val="accent6"/>
          </a:fillRef>
          <a:effectRef idx="0">
            <a:schemeClr val="accent6"/>
          </a:effectRef>
          <a:fontRef idx="minor">
            <a:schemeClr val="tx1"/>
          </a:fontRef>
        </p:style>
      </p:cxnSp>
      <p:sp>
        <p:nvSpPr>
          <p:cNvPr id="27" name="Afgeronde rechthoek 26"/>
          <p:cNvSpPr/>
          <p:nvPr/>
        </p:nvSpPr>
        <p:spPr>
          <a:xfrm>
            <a:off x="9497683" y="2561240"/>
            <a:ext cx="948906" cy="671530"/>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80816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109</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529819"/>
            <a:ext cx="10578707" cy="954107"/>
          </a:xfrm>
          <a:prstGeom prst="rect">
            <a:avLst/>
          </a:prstGeom>
        </p:spPr>
        <p:txBody>
          <a:bodyPr wrap="square">
            <a:spAutoFit/>
          </a:bodyPr>
          <a:lstStyle/>
          <a:p>
            <a:r>
              <a:rPr lang="nl-BE" sz="2800" dirty="0"/>
              <a:t>Open 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pages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 </a:t>
            </a:r>
            <a:r>
              <a:rPr lang="nl-BE" sz="2800" dirty="0" smtClean="0"/>
              <a:t>Waarnaar verwijzen de elementen in deze regel?</a:t>
            </a:r>
            <a:endParaRPr lang="nl-BE" sz="2800" dirty="0"/>
          </a:p>
        </p:txBody>
      </p:sp>
      <p:sp>
        <p:nvSpPr>
          <p:cNvPr id="23" name="Rechthoek 22"/>
          <p:cNvSpPr/>
          <p:nvPr/>
        </p:nvSpPr>
        <p:spPr>
          <a:xfrm>
            <a:off x="1463039" y="4416725"/>
            <a:ext cx="10578707" cy="2284785"/>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graphicFrame>
        <p:nvGraphicFramePr>
          <p:cNvPr id="25" name="Tabel 24"/>
          <p:cNvGraphicFramePr>
            <a:graphicFrameLocks noGrp="1"/>
          </p:cNvGraphicFramePr>
          <p:nvPr>
            <p:extLst>
              <p:ext uri="{D42A27DB-BD31-4B8C-83A1-F6EECF244321}">
                <p14:modId xmlns:p14="http://schemas.microsoft.com/office/powerpoint/2010/main" val="1255775510"/>
              </p:ext>
            </p:extLst>
          </p:nvPr>
        </p:nvGraphicFramePr>
        <p:xfrm>
          <a:off x="1518332" y="2656170"/>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rPr>
                        <a:t>49</a:t>
                      </a:r>
                      <a:endParaRPr lang="nl-BE" sz="3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err="1" smtClean="0">
                          <a:solidFill>
                            <a:schemeClr val="accent6"/>
                          </a:solidFill>
                          <a:effectLst/>
                          <a:latin typeface="Code New Roman" panose="020B0609020204030204" pitchFamily="49" charset="0"/>
                          <a:cs typeface="Code New Roman" panose="020B0609020204030204" pitchFamily="49" charset="0"/>
                        </a:rPr>
                        <a:t>const</a:t>
                      </a:r>
                      <a:r>
                        <a:rPr lang="nl-BE" sz="28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800" b="0" dirty="0" err="1" smtClean="0">
                          <a:solidFill>
                            <a:schemeClr val="accent6"/>
                          </a:solidFill>
                          <a:effectLst/>
                          <a:latin typeface="Code New Roman" panose="020B0609020204030204" pitchFamily="49" charset="0"/>
                          <a:cs typeface="Code New Roman" panose="020B0609020204030204" pitchFamily="49" charset="0"/>
                        </a:rPr>
                        <a:t>document.bestellen.naam.value</a:t>
                      </a:r>
                      <a:r>
                        <a:rPr lang="nl-BE" sz="28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26" name="Rechte verbindingslijn met pijl 25"/>
          <p:cNvCxnSpPr/>
          <p:nvPr/>
        </p:nvCxnSpPr>
        <p:spPr>
          <a:xfrm flipH="1">
            <a:off x="11046123" y="3220686"/>
            <a:ext cx="8626" cy="1050687"/>
          </a:xfrm>
          <a:prstGeom prst="straightConnector1">
            <a:avLst/>
          </a:prstGeom>
          <a:ln w="57150">
            <a:solidFill>
              <a:schemeClr val="accent1">
                <a:lumMod val="75000"/>
              </a:schemeClr>
            </a:solidFill>
            <a:tailEnd type="triangle"/>
          </a:ln>
        </p:spPr>
        <p:style>
          <a:lnRef idx="1">
            <a:schemeClr val="accent6"/>
          </a:lnRef>
          <a:fillRef idx="0">
            <a:schemeClr val="accent6"/>
          </a:fillRef>
          <a:effectRef idx="0">
            <a:schemeClr val="accent6"/>
          </a:effectRef>
          <a:fontRef idx="minor">
            <a:schemeClr val="tx1"/>
          </a:fontRef>
        </p:style>
      </p:cxnSp>
      <p:sp>
        <p:nvSpPr>
          <p:cNvPr id="27" name="Afgeronde rechthoek 26"/>
          <p:cNvSpPr/>
          <p:nvPr/>
        </p:nvSpPr>
        <p:spPr>
          <a:xfrm>
            <a:off x="10515599" y="2570067"/>
            <a:ext cx="1061049" cy="671530"/>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680452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109</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529819"/>
            <a:ext cx="10578707" cy="954107"/>
          </a:xfrm>
          <a:prstGeom prst="rect">
            <a:avLst/>
          </a:prstGeom>
        </p:spPr>
        <p:txBody>
          <a:bodyPr wrap="square">
            <a:spAutoFit/>
          </a:bodyPr>
          <a:lstStyle/>
          <a:p>
            <a:r>
              <a:rPr lang="nl-BE" sz="2800" dirty="0"/>
              <a:t>Open 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pages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 Omschrijf de betekenis van deze twee html-tags:</a:t>
            </a:r>
          </a:p>
        </p:txBody>
      </p:sp>
      <p:sp>
        <p:nvSpPr>
          <p:cNvPr id="20" name="Rechthoek 19"/>
          <p:cNvSpPr/>
          <p:nvPr/>
        </p:nvSpPr>
        <p:spPr>
          <a:xfrm>
            <a:off x="1463039" y="2709096"/>
            <a:ext cx="2412275" cy="192096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&lt;select&gt;</a:t>
            </a:r>
          </a:p>
          <a:p>
            <a:pPr algn="ctr"/>
            <a:r>
              <a:rPr lang="nl-BE" sz="2800" dirty="0" smtClean="0">
                <a:latin typeface="Code New Roman" panose="020B0609020204030204" pitchFamily="49" charset="0"/>
                <a:cs typeface="Code New Roman" panose="020B0609020204030204" pitchFamily="49" charset="0"/>
              </a:rPr>
              <a:t>&lt;/select&gt;</a:t>
            </a:r>
            <a:endParaRPr lang="nl-BE" sz="2800" dirty="0">
              <a:latin typeface="Code New Roman" panose="020B0609020204030204" pitchFamily="49" charset="0"/>
              <a:cs typeface="Code New Roman" panose="020B0609020204030204" pitchFamily="49" charset="0"/>
            </a:endParaRPr>
          </a:p>
        </p:txBody>
      </p:sp>
      <p:sp>
        <p:nvSpPr>
          <p:cNvPr id="21" name="Rechthoek 20"/>
          <p:cNvSpPr/>
          <p:nvPr/>
        </p:nvSpPr>
        <p:spPr>
          <a:xfrm>
            <a:off x="1463039" y="4788931"/>
            <a:ext cx="2412275" cy="192096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&lt;option&gt;</a:t>
            </a:r>
          </a:p>
          <a:p>
            <a:pPr algn="ctr"/>
            <a:r>
              <a:rPr lang="nl-BE" sz="2800" dirty="0" smtClean="0">
                <a:latin typeface="Code New Roman" panose="020B0609020204030204" pitchFamily="49" charset="0"/>
                <a:cs typeface="Code New Roman" panose="020B0609020204030204" pitchFamily="49" charset="0"/>
              </a:rPr>
              <a:t>&lt;/option&gt;</a:t>
            </a:r>
            <a:endParaRPr lang="nl-BE" sz="2800" dirty="0">
              <a:latin typeface="Code New Roman" panose="020B0609020204030204" pitchFamily="49" charset="0"/>
              <a:cs typeface="Code New Roman" panose="020B0609020204030204" pitchFamily="49" charset="0"/>
            </a:endParaRPr>
          </a:p>
        </p:txBody>
      </p:sp>
      <p:sp>
        <p:nvSpPr>
          <p:cNvPr id="22" name="Rechthoek 21"/>
          <p:cNvSpPr/>
          <p:nvPr/>
        </p:nvSpPr>
        <p:spPr>
          <a:xfrm>
            <a:off x="4032068" y="2725858"/>
            <a:ext cx="8009678" cy="190419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3" name="Rechthoek 22"/>
          <p:cNvSpPr/>
          <p:nvPr/>
        </p:nvSpPr>
        <p:spPr>
          <a:xfrm>
            <a:off x="4032068" y="4797311"/>
            <a:ext cx="8009678" cy="190419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439412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7" name="Rechthoek 2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stap1 </a:t>
            </a:r>
            <a:endParaRPr lang="nl-BE" dirty="0">
              <a:solidFill>
                <a:schemeClr val="accent2">
                  <a:lumMod val="75000"/>
                </a:schemeClr>
              </a:solidFill>
            </a:endParaRPr>
          </a:p>
        </p:txBody>
      </p:sp>
      <p:sp>
        <p:nvSpPr>
          <p:cNvPr id="28" name="Tekstvak 27"/>
          <p:cNvSpPr txBox="1"/>
          <p:nvPr/>
        </p:nvSpPr>
        <p:spPr>
          <a:xfrm>
            <a:off x="1573624" y="1529310"/>
            <a:ext cx="10468121" cy="1538883"/>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a:t>
            </a:r>
            <a:r>
              <a:rPr lang="nl-BE" sz="2800" dirty="0"/>
              <a:t>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a:t>
            </a:r>
            <a:r>
              <a:rPr lang="nl-BE" sz="2800" dirty="0">
                <a:solidFill>
                  <a:schemeClr val="accent6"/>
                </a:solidFill>
                <a:latin typeface="Code New Roman" panose="020B0609020204030204" pitchFamily="49" charset="0"/>
                <a:cs typeface="Code New Roman" panose="020B0609020204030204" pitchFamily="49" charset="0"/>
              </a:rPr>
              <a:t>pages</a:t>
            </a:r>
            <a:r>
              <a:rPr lang="nl-BE" sz="2800" dirty="0"/>
              <a:t>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a:t>
            </a:r>
          </a:p>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deze code toe aan het javascript.</a:t>
            </a:r>
          </a:p>
        </p:txBody>
      </p:sp>
      <p:graphicFrame>
        <p:nvGraphicFramePr>
          <p:cNvPr id="29" name="Tabel 28"/>
          <p:cNvGraphicFramePr>
            <a:graphicFrameLocks noGrp="1"/>
          </p:cNvGraphicFramePr>
          <p:nvPr>
            <p:extLst>
              <p:ext uri="{D42A27DB-BD31-4B8C-83A1-F6EECF244321}">
                <p14:modId xmlns:p14="http://schemas.microsoft.com/office/powerpoint/2010/main" val="148440808"/>
              </p:ext>
            </p:extLst>
          </p:nvPr>
        </p:nvGraphicFramePr>
        <p:xfrm>
          <a:off x="1573625" y="3442933"/>
          <a:ext cx="10468120" cy="146304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51</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52</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53</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54</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nl-BE" sz="2400" b="0" dirty="0" smtClean="0">
                          <a:solidFill>
                            <a:schemeClr val="bg1">
                              <a:lumMod val="50000"/>
                            </a:schemeClr>
                          </a:solidFill>
                          <a:effectLst/>
                          <a:latin typeface="Code New Roman" panose="020B0609020204030204" pitchFamily="49" charset="0"/>
                          <a:cs typeface="Code New Roman" panose="020B0609020204030204" pitchFamily="49" charset="0"/>
                        </a:rPr>
                        <a:t>// De waarde van de gekozen optie lezen</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var lijst = </a:t>
                      </a:r>
                      <a:r>
                        <a:rPr lang="nl-BE" sz="2400" b="0" dirty="0" err="1" smtClean="0">
                          <a:solidFill>
                            <a:schemeClr val="accent6"/>
                          </a:solidFill>
                          <a:effectLst/>
                          <a:latin typeface="Code New Roman" panose="020B0609020204030204" pitchFamily="49" charset="0"/>
                          <a:cs typeface="Code New Roman" panose="020B0609020204030204" pitchFamily="49" charset="0"/>
                        </a:rPr>
                        <a:t>document.bestellen.status</a:t>
                      </a:r>
                      <a:r>
                        <a:rPr lang="nl-BE" sz="24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var keuze = </a:t>
                      </a:r>
                      <a:r>
                        <a:rPr lang="nl-BE" sz="2400" b="0" dirty="0" err="1" smtClean="0">
                          <a:solidFill>
                            <a:schemeClr val="accent6"/>
                          </a:solidFill>
                          <a:effectLst/>
                          <a:latin typeface="Code New Roman" panose="020B0609020204030204" pitchFamily="49" charset="0"/>
                          <a:cs typeface="Code New Roman" panose="020B0609020204030204" pitchFamily="49" charset="0"/>
                        </a:rPr>
                        <a:t>lijst.options</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lijst.selectedIndex</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value</a:t>
                      </a:r>
                      <a:r>
                        <a:rPr lang="nl-BE" sz="24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alert('Je bent '+keuze+' van onze school');</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1792701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7" name="Rechthoek 2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stap1 </a:t>
            </a:r>
            <a:endParaRPr lang="nl-BE" dirty="0">
              <a:solidFill>
                <a:schemeClr val="accent2">
                  <a:lumMod val="75000"/>
                </a:schemeClr>
              </a:solidFill>
            </a:endParaRPr>
          </a:p>
        </p:txBody>
      </p:sp>
      <p:sp>
        <p:nvSpPr>
          <p:cNvPr id="28" name="Tekstvak 27"/>
          <p:cNvSpPr txBox="1"/>
          <p:nvPr/>
        </p:nvSpPr>
        <p:spPr>
          <a:xfrm>
            <a:off x="1573624" y="1529310"/>
            <a:ext cx="10468121" cy="240065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Test </a:t>
            </a:r>
            <a:r>
              <a:rPr lang="nl-BE" sz="2800" dirty="0"/>
              <a:t>dit uit in een browser. Als alles goed gaat, verschijnt de gemaakte keuze in een berichtvenster.</a:t>
            </a:r>
          </a:p>
          <a:p>
            <a:pPr marL="514350" indent="-514350">
              <a:spcBef>
                <a:spcPts val="1200"/>
              </a:spcBef>
              <a:buClr>
                <a:schemeClr val="accent6"/>
              </a:buClr>
              <a:buFont typeface="Wingdings 3" panose="05040102010807070707" pitchFamily="18" charset="2"/>
              <a:buChar char=""/>
            </a:pPr>
            <a:r>
              <a:rPr lang="nl-BE" sz="2800" dirty="0" smtClean="0"/>
              <a:t>Het </a:t>
            </a:r>
            <a:r>
              <a:rPr lang="nl-BE" sz="2800" dirty="0"/>
              <a:t>berichtvenster gebruiken we enkel om uit te testen of de waarde correct gelezen werd uit het formuliertje. Als alles werkt, mag deze regel weer weg</a:t>
            </a:r>
          </a:p>
        </p:txBody>
      </p:sp>
    </p:spTree>
    <p:extLst>
      <p:ext uri="{BB962C8B-B14F-4D97-AF65-F5344CB8AC3E}">
        <p14:creationId xmlns:p14="http://schemas.microsoft.com/office/powerpoint/2010/main" val="3737372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graphicFrame>
        <p:nvGraphicFramePr>
          <p:cNvPr id="16" name="Tabel 15"/>
          <p:cNvGraphicFramePr>
            <a:graphicFrameLocks noGrp="1"/>
          </p:cNvGraphicFramePr>
          <p:nvPr>
            <p:extLst>
              <p:ext uri="{D42A27DB-BD31-4B8C-83A1-F6EECF244321}">
                <p14:modId xmlns:p14="http://schemas.microsoft.com/office/powerpoint/2010/main" val="575988117"/>
              </p:ext>
            </p:extLst>
          </p:nvPr>
        </p:nvGraphicFramePr>
        <p:xfrm>
          <a:off x="1518332" y="1560254"/>
          <a:ext cx="10468120" cy="36576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lijst = </a:t>
                      </a:r>
                      <a:r>
                        <a:rPr lang="nl-BE" sz="2400" b="0" dirty="0" err="1" smtClean="0">
                          <a:solidFill>
                            <a:schemeClr val="accent6"/>
                          </a:solidFill>
                          <a:effectLst/>
                          <a:latin typeface="Code New Roman" panose="020B0609020204030204" pitchFamily="49" charset="0"/>
                          <a:cs typeface="Code New Roman" panose="020B0609020204030204" pitchFamily="49" charset="0"/>
                        </a:rPr>
                        <a:t>document.bestellen.status</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a:off x="3860122" y="2052777"/>
            <a:ext cx="678" cy="1323173"/>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0" name="Tekstvak 19"/>
          <p:cNvSpPr txBox="1"/>
          <p:nvPr/>
        </p:nvSpPr>
        <p:spPr>
          <a:xfrm>
            <a:off x="2107994" y="3375950"/>
            <a:ext cx="9288796" cy="769441"/>
          </a:xfrm>
          <a:prstGeom prst="rect">
            <a:avLst/>
          </a:prstGeom>
          <a:noFill/>
        </p:spPr>
        <p:txBody>
          <a:bodyPr wrap="square" rtlCol="0">
            <a:spAutoFit/>
          </a:bodyPr>
          <a:lstStyle/>
          <a:p>
            <a:r>
              <a:rPr lang="nl-BE" sz="4400" dirty="0" smtClean="0"/>
              <a:t>Object dat alle keuzeopties bevat</a:t>
            </a:r>
            <a:endParaRPr lang="nl-BE" sz="4400" dirty="0"/>
          </a:p>
        </p:txBody>
      </p:sp>
      <p:cxnSp>
        <p:nvCxnSpPr>
          <p:cNvPr id="21" name="Rechte verbindingslijn met pijl 20"/>
          <p:cNvCxnSpPr/>
          <p:nvPr/>
        </p:nvCxnSpPr>
        <p:spPr>
          <a:xfrm>
            <a:off x="3859444" y="4206237"/>
            <a:ext cx="678" cy="82296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2" name="Tekstvak 21"/>
          <p:cNvSpPr txBox="1"/>
          <p:nvPr/>
        </p:nvSpPr>
        <p:spPr>
          <a:xfrm>
            <a:off x="2107994" y="4756463"/>
            <a:ext cx="5134635" cy="1862048"/>
          </a:xfrm>
          <a:prstGeom prst="rect">
            <a:avLst/>
          </a:prstGeom>
          <a:noFill/>
        </p:spPr>
        <p:txBody>
          <a:bodyPr wrap="square" rtlCol="0">
            <a:spAutoFit/>
          </a:bodyPr>
          <a:lstStyle/>
          <a:p>
            <a:r>
              <a:rPr lang="nl-BE" sz="11500" dirty="0" smtClean="0">
                <a:solidFill>
                  <a:schemeClr val="accent6"/>
                </a:solidFill>
              </a:rPr>
              <a:t>array</a:t>
            </a:r>
            <a:endParaRPr lang="nl-BE" sz="11500" dirty="0">
              <a:solidFill>
                <a:schemeClr val="accent6"/>
              </a:solidFill>
            </a:endParaRPr>
          </a:p>
        </p:txBody>
      </p:sp>
    </p:spTree>
    <p:extLst>
      <p:ext uri="{BB962C8B-B14F-4D97-AF65-F5344CB8AC3E}">
        <p14:creationId xmlns:p14="http://schemas.microsoft.com/office/powerpoint/2010/main" val="2229646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graphicFrame>
        <p:nvGraphicFramePr>
          <p:cNvPr id="16" name="Tabel 15"/>
          <p:cNvGraphicFramePr>
            <a:graphicFrameLocks noGrp="1"/>
          </p:cNvGraphicFramePr>
          <p:nvPr>
            <p:extLst>
              <p:ext uri="{D42A27DB-BD31-4B8C-83A1-F6EECF244321}">
                <p14:modId xmlns:p14="http://schemas.microsoft.com/office/powerpoint/2010/main" val="4075640757"/>
              </p:ext>
            </p:extLst>
          </p:nvPr>
        </p:nvGraphicFramePr>
        <p:xfrm>
          <a:off x="1518332" y="1560254"/>
          <a:ext cx="10468120" cy="36576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lijst = </a:t>
                      </a:r>
                      <a:r>
                        <a:rPr lang="nl-BE" sz="2400" b="0" dirty="0" err="1" smtClean="0">
                          <a:solidFill>
                            <a:schemeClr val="accent6"/>
                          </a:solidFill>
                          <a:effectLst/>
                          <a:latin typeface="Code New Roman" panose="020B0609020204030204" pitchFamily="49" charset="0"/>
                          <a:cs typeface="Code New Roman" panose="020B0609020204030204" pitchFamily="49" charset="0"/>
                        </a:rPr>
                        <a:t>document.bestellen.status</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Rechthoek 17"/>
          <p:cNvSpPr/>
          <p:nvPr/>
        </p:nvSpPr>
        <p:spPr>
          <a:xfrm>
            <a:off x="6909409" y="2464553"/>
            <a:ext cx="1261046" cy="57615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index</a:t>
            </a:r>
            <a:endParaRPr lang="nl-BE" sz="2800" dirty="0"/>
          </a:p>
        </p:txBody>
      </p:sp>
      <p:sp>
        <p:nvSpPr>
          <p:cNvPr id="23" name="Rechthoek 22"/>
          <p:cNvSpPr/>
          <p:nvPr/>
        </p:nvSpPr>
        <p:spPr>
          <a:xfrm>
            <a:off x="8230700" y="2464553"/>
            <a:ext cx="3076813" cy="57615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waarde</a:t>
            </a:r>
            <a:endParaRPr lang="nl-BE" sz="2800" dirty="0"/>
          </a:p>
        </p:txBody>
      </p:sp>
      <p:sp>
        <p:nvSpPr>
          <p:cNvPr id="24" name="Rechthoek 23"/>
          <p:cNvSpPr/>
          <p:nvPr/>
        </p:nvSpPr>
        <p:spPr>
          <a:xfrm>
            <a:off x="6909409" y="3097662"/>
            <a:ext cx="1261046" cy="5761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0</a:t>
            </a:r>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8230700" y="3097662"/>
            <a:ext cx="3076813" cy="5761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solidFill>
                  <a:schemeClr val="accent6"/>
                </a:solidFill>
                <a:latin typeface="Code New Roman" panose="020B0609020204030204" pitchFamily="49" charset="0"/>
                <a:cs typeface="Code New Roman" panose="020B0609020204030204" pitchFamily="49" charset="0"/>
              </a:rPr>
              <a:t>leerling</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26" name="Rechthoek 25"/>
          <p:cNvSpPr/>
          <p:nvPr/>
        </p:nvSpPr>
        <p:spPr>
          <a:xfrm>
            <a:off x="6909409" y="3746858"/>
            <a:ext cx="1261046" cy="5761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1</a:t>
            </a:r>
            <a:endParaRPr lang="nl-BE" sz="2800" dirty="0">
              <a:latin typeface="Code New Roman" panose="020B0609020204030204" pitchFamily="49" charset="0"/>
              <a:cs typeface="Code New Roman" panose="020B0609020204030204" pitchFamily="49" charset="0"/>
            </a:endParaRPr>
          </a:p>
        </p:txBody>
      </p:sp>
      <p:sp>
        <p:nvSpPr>
          <p:cNvPr id="27" name="Rechthoek 26"/>
          <p:cNvSpPr/>
          <p:nvPr/>
        </p:nvSpPr>
        <p:spPr>
          <a:xfrm>
            <a:off x="8230700" y="3746858"/>
            <a:ext cx="3076813" cy="5761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solidFill>
                  <a:schemeClr val="accent6"/>
                </a:solidFill>
                <a:latin typeface="Code New Roman" panose="020B0609020204030204" pitchFamily="49" charset="0"/>
                <a:cs typeface="Code New Roman" panose="020B0609020204030204" pitchFamily="49" charset="0"/>
              </a:rPr>
              <a:t>oud-leerling</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28" name="Rechthoek 27"/>
          <p:cNvSpPr/>
          <p:nvPr/>
        </p:nvSpPr>
        <p:spPr>
          <a:xfrm>
            <a:off x="6909409" y="4396054"/>
            <a:ext cx="1261046" cy="5761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2</a:t>
            </a:r>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8230700" y="4396054"/>
            <a:ext cx="3076813" cy="5761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solidFill>
                  <a:schemeClr val="accent6"/>
                </a:solidFill>
                <a:latin typeface="Code New Roman" panose="020B0609020204030204" pitchFamily="49" charset="0"/>
                <a:cs typeface="Code New Roman" panose="020B0609020204030204" pitchFamily="49" charset="0"/>
              </a:rPr>
              <a:t>leerkracht</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30" name="Rechthoek 29"/>
          <p:cNvSpPr/>
          <p:nvPr/>
        </p:nvSpPr>
        <p:spPr>
          <a:xfrm>
            <a:off x="6909409" y="5027505"/>
            <a:ext cx="1261046" cy="5761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3</a:t>
            </a:r>
            <a:endParaRPr lang="nl-BE" sz="2800" dirty="0">
              <a:latin typeface="Code New Roman" panose="020B0609020204030204" pitchFamily="49" charset="0"/>
              <a:cs typeface="Code New Roman" panose="020B0609020204030204" pitchFamily="49" charset="0"/>
            </a:endParaRPr>
          </a:p>
        </p:txBody>
      </p:sp>
      <p:sp>
        <p:nvSpPr>
          <p:cNvPr id="31" name="Rechthoek 30"/>
          <p:cNvSpPr/>
          <p:nvPr/>
        </p:nvSpPr>
        <p:spPr>
          <a:xfrm>
            <a:off x="8230700" y="5027505"/>
            <a:ext cx="3076813" cy="5761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solidFill>
                  <a:schemeClr val="accent6"/>
                </a:solidFill>
                <a:latin typeface="Code New Roman" panose="020B0609020204030204" pitchFamily="49" charset="0"/>
                <a:cs typeface="Code New Roman" panose="020B0609020204030204" pitchFamily="49" charset="0"/>
              </a:rPr>
              <a:t>oud-leerkracht</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32" name="Rechthoek 31"/>
          <p:cNvSpPr/>
          <p:nvPr/>
        </p:nvSpPr>
        <p:spPr>
          <a:xfrm>
            <a:off x="6909409" y="5658956"/>
            <a:ext cx="1261046" cy="5761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4</a:t>
            </a:r>
            <a:endParaRPr lang="nl-BE" sz="2800" dirty="0">
              <a:latin typeface="Code New Roman" panose="020B0609020204030204" pitchFamily="49" charset="0"/>
              <a:cs typeface="Code New Roman" panose="020B0609020204030204" pitchFamily="49" charset="0"/>
            </a:endParaRPr>
          </a:p>
        </p:txBody>
      </p:sp>
      <p:sp>
        <p:nvSpPr>
          <p:cNvPr id="33" name="Rechthoek 32"/>
          <p:cNvSpPr/>
          <p:nvPr/>
        </p:nvSpPr>
        <p:spPr>
          <a:xfrm>
            <a:off x="8230700" y="5658956"/>
            <a:ext cx="3076813" cy="5761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solidFill>
                  <a:schemeClr val="accent6"/>
                </a:solidFill>
                <a:latin typeface="Code New Roman" panose="020B0609020204030204" pitchFamily="49" charset="0"/>
                <a:cs typeface="Code New Roman" panose="020B0609020204030204" pitchFamily="49" charset="0"/>
              </a:rPr>
              <a:t>andere</a:t>
            </a:r>
            <a:endParaRPr lang="nl-BE" sz="2800" dirty="0">
              <a:solidFill>
                <a:schemeClr val="accent6"/>
              </a:solidFill>
              <a:latin typeface="Code New Roman" panose="020B0609020204030204" pitchFamily="49" charset="0"/>
              <a:cs typeface="Code New Roman" panose="020B0609020204030204" pitchFamily="49" charset="0"/>
            </a:endParaRPr>
          </a:p>
        </p:txBody>
      </p:sp>
      <p:cxnSp>
        <p:nvCxnSpPr>
          <p:cNvPr id="34" name="Rechte verbindingslijn met pijl 33"/>
          <p:cNvCxnSpPr/>
          <p:nvPr/>
        </p:nvCxnSpPr>
        <p:spPr>
          <a:xfrm flipH="1">
            <a:off x="5294652" y="3385517"/>
            <a:ext cx="1554512" cy="221"/>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37" name="Tekstvak 36"/>
          <p:cNvSpPr txBox="1"/>
          <p:nvPr/>
        </p:nvSpPr>
        <p:spPr>
          <a:xfrm>
            <a:off x="1577711" y="3092363"/>
            <a:ext cx="4149990" cy="2677656"/>
          </a:xfrm>
          <a:prstGeom prst="rect">
            <a:avLst/>
          </a:prstGeom>
          <a:noFill/>
        </p:spPr>
        <p:txBody>
          <a:bodyPr wrap="square" rtlCol="0">
            <a:spAutoFit/>
          </a:bodyPr>
          <a:lstStyle/>
          <a:p>
            <a:r>
              <a:rPr lang="nl-BE" sz="2800" dirty="0" smtClean="0"/>
              <a:t>Eerste waarde krijgt steeds index 0</a:t>
            </a:r>
          </a:p>
          <a:p>
            <a:endParaRPr lang="nl-BE" sz="2800" dirty="0"/>
          </a:p>
          <a:p>
            <a:endParaRPr lang="nl-BE" sz="2800" dirty="0" smtClean="0"/>
          </a:p>
          <a:p>
            <a:endParaRPr lang="nl-BE" sz="2800" dirty="0"/>
          </a:p>
          <a:p>
            <a:r>
              <a:rPr lang="nl-BE" sz="2800" dirty="0" smtClean="0"/>
              <a:t>Arrays zijn zero-</a:t>
            </a:r>
            <a:r>
              <a:rPr lang="nl-BE" sz="2800" dirty="0" err="1" smtClean="0"/>
              <a:t>based</a:t>
            </a:r>
            <a:endParaRPr lang="nl-BE" sz="2800" dirty="0"/>
          </a:p>
        </p:txBody>
      </p:sp>
      <p:cxnSp>
        <p:nvCxnSpPr>
          <p:cNvPr id="38" name="Rechte verbindingslijn met pijl 37"/>
          <p:cNvCxnSpPr/>
          <p:nvPr/>
        </p:nvCxnSpPr>
        <p:spPr>
          <a:xfrm>
            <a:off x="3212422" y="3997587"/>
            <a:ext cx="678" cy="1323173"/>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513873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3" name="Afbeelding 2"/>
          <p:cNvPicPr>
            <a:picLocks noChangeAspect="1"/>
          </p:cNvPicPr>
          <p:nvPr/>
        </p:nvPicPr>
        <p:blipFill rotWithShape="1">
          <a:blip r:embed="rId6"/>
          <a:srcRect l="22448" t="31345" r="7903" b="17380"/>
          <a:stretch/>
        </p:blipFill>
        <p:spPr>
          <a:xfrm>
            <a:off x="1463038" y="2211184"/>
            <a:ext cx="10451669" cy="4326094"/>
          </a:xfrm>
          <a:prstGeom prst="rect">
            <a:avLst/>
          </a:prstGeom>
        </p:spPr>
      </p:pic>
      <p:sp>
        <p:nvSpPr>
          <p:cNvPr id="35" name="Tekstvak 34"/>
          <p:cNvSpPr txBox="1"/>
          <p:nvPr/>
        </p:nvSpPr>
        <p:spPr>
          <a:xfrm>
            <a:off x="1463038" y="1481489"/>
            <a:ext cx="10578707" cy="523220"/>
          </a:xfrm>
          <a:prstGeom prst="rect">
            <a:avLst/>
          </a:prstGeom>
          <a:noFill/>
        </p:spPr>
        <p:txBody>
          <a:bodyPr wrap="square" rtlCol="0">
            <a:spAutoFit/>
          </a:bodyPr>
          <a:lstStyle/>
          <a:p>
            <a:r>
              <a:rPr lang="nl-BE" sz="2800" dirty="0" smtClean="0"/>
              <a:t>Stel: we selecteren de optie “Leerkracht” uit de lijst</a:t>
            </a:r>
            <a:endParaRPr lang="nl-BE" sz="2800" dirty="0"/>
          </a:p>
        </p:txBody>
      </p:sp>
    </p:spTree>
    <p:extLst>
      <p:ext uri="{BB962C8B-B14F-4D97-AF65-F5344CB8AC3E}">
        <p14:creationId xmlns:p14="http://schemas.microsoft.com/office/powerpoint/2010/main" val="3519099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graphicFrame>
        <p:nvGraphicFramePr>
          <p:cNvPr id="16" name="Tabel 15"/>
          <p:cNvGraphicFramePr>
            <a:graphicFrameLocks noGrp="1"/>
          </p:cNvGraphicFramePr>
          <p:nvPr>
            <p:extLst>
              <p:ext uri="{D42A27DB-BD31-4B8C-83A1-F6EECF244321}">
                <p14:modId xmlns:p14="http://schemas.microsoft.com/office/powerpoint/2010/main" val="2500073689"/>
              </p:ext>
            </p:extLst>
          </p:nvPr>
        </p:nvGraphicFramePr>
        <p:xfrm>
          <a:off x="1518332" y="1564553"/>
          <a:ext cx="10468120" cy="36576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326603">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keuze = </a:t>
                      </a:r>
                      <a:r>
                        <a:rPr lang="nl-BE" sz="2400" b="0" dirty="0" err="1" smtClean="0">
                          <a:solidFill>
                            <a:schemeClr val="accent6"/>
                          </a:solidFill>
                          <a:effectLst/>
                          <a:latin typeface="Code New Roman" panose="020B0609020204030204" pitchFamily="49" charset="0"/>
                          <a:cs typeface="Code New Roman" panose="020B0609020204030204" pitchFamily="49" charset="0"/>
                        </a:rPr>
                        <a:t>lijst.options</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lijst.selectedIndex</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value</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4" name="Rechte verbindingslijn met pijl 13"/>
          <p:cNvCxnSpPr/>
          <p:nvPr/>
        </p:nvCxnSpPr>
        <p:spPr>
          <a:xfrm>
            <a:off x="8562345" y="1930313"/>
            <a:ext cx="8449" cy="53424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17" name="Tekstvak 16"/>
          <p:cNvSpPr txBox="1"/>
          <p:nvPr/>
        </p:nvSpPr>
        <p:spPr>
          <a:xfrm>
            <a:off x="6381724" y="2464553"/>
            <a:ext cx="5328056" cy="954107"/>
          </a:xfrm>
          <a:prstGeom prst="rect">
            <a:avLst/>
          </a:prstGeom>
          <a:noFill/>
        </p:spPr>
        <p:txBody>
          <a:bodyPr wrap="square" rtlCol="0">
            <a:spAutoFit/>
          </a:bodyPr>
          <a:lstStyle/>
          <a:p>
            <a:r>
              <a:rPr lang="nl-BE" sz="2800" dirty="0" smtClean="0"/>
              <a:t>de index van de geselecteerde keuze uit de lijst</a:t>
            </a:r>
            <a:endParaRPr lang="nl-BE" sz="2800" dirty="0"/>
          </a:p>
        </p:txBody>
      </p:sp>
    </p:spTree>
    <p:extLst>
      <p:ext uri="{BB962C8B-B14F-4D97-AF65-F5344CB8AC3E}">
        <p14:creationId xmlns:p14="http://schemas.microsoft.com/office/powerpoint/2010/main" val="1541740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 De finesses van formulieren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rId3" action="ppaction://hlinksldjump"/>
          </p:cNvPr>
          <p:cNvSpPr/>
          <p:nvPr/>
        </p:nvSpPr>
        <p:spPr>
          <a:xfrm>
            <a:off x="1463039" y="1413179"/>
            <a:ext cx="5175039" cy="16589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8.1 Knoppen in alle stijlen</a:t>
            </a:r>
            <a:endParaRPr lang="nl-BE" sz="2800" dirty="0"/>
          </a:p>
        </p:txBody>
      </p:sp>
      <p:sp>
        <p:nvSpPr>
          <p:cNvPr id="10" name="Rechthoek 9">
            <a:hlinkClick r:id="rId4" action="ppaction://hlinksldjump"/>
          </p:cNvPr>
          <p:cNvSpPr/>
          <p:nvPr/>
        </p:nvSpPr>
        <p:spPr>
          <a:xfrm>
            <a:off x="6794833" y="1413179"/>
            <a:ext cx="5246914" cy="1658983"/>
          </a:xfrm>
          <a:prstGeom prst="rect">
            <a:avLst/>
          </a:prstGeom>
          <a:solidFill>
            <a:schemeClr val="accent6"/>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nl-BE" sz="2800" dirty="0" smtClean="0"/>
              <a:t>8.2 Kiezen uit een lijstje</a:t>
            </a:r>
            <a:endParaRPr lang="nl-BE" sz="2800" dirty="0"/>
          </a:p>
        </p:txBody>
      </p:sp>
      <p:sp>
        <p:nvSpPr>
          <p:cNvPr id="11" name="Rechthoek 10">
            <a:hlinkClick r:id="rId5" action="ppaction://hlinksldjump"/>
          </p:cNvPr>
          <p:cNvSpPr/>
          <p:nvPr/>
        </p:nvSpPr>
        <p:spPr>
          <a:xfrm>
            <a:off x="1463039" y="3232044"/>
            <a:ext cx="5175039" cy="1658983"/>
          </a:xfrm>
          <a:prstGeom prst="rect">
            <a:avLst/>
          </a:prstGeom>
          <a:solidFill>
            <a:schemeClr val="accent6"/>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BE" sz="2800" dirty="0" smtClean="0"/>
              <a:t>8.3 Een bolletje kleuren</a:t>
            </a:r>
            <a:endParaRPr lang="nl-BE" sz="2800" dirty="0"/>
          </a:p>
        </p:txBody>
      </p:sp>
      <p:sp>
        <p:nvSpPr>
          <p:cNvPr id="12" name="Rechthoek 11">
            <a:hlinkClick r:id="rId6" action="ppaction://hlinksldjump"/>
          </p:cNvPr>
          <p:cNvSpPr/>
          <p:nvPr/>
        </p:nvSpPr>
        <p:spPr>
          <a:xfrm>
            <a:off x="6794833" y="3232044"/>
            <a:ext cx="5246914" cy="1658983"/>
          </a:xfrm>
          <a:prstGeom prst="rect">
            <a:avLst/>
          </a:prstGeom>
          <a:solidFill>
            <a:schemeClr val="accent6"/>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BE" sz="2800" dirty="0" smtClean="0"/>
              <a:t>8.4 Kwistig met keuzevakjes</a:t>
            </a:r>
            <a:endParaRPr lang="nl-BE" sz="2800" dirty="0"/>
          </a:p>
        </p:txBody>
      </p:sp>
      <p:sp>
        <p:nvSpPr>
          <p:cNvPr id="13" name="Rechthoek 12">
            <a:hlinkClick r:id="rId7" action="ppaction://hlinksldjump"/>
          </p:cNvPr>
          <p:cNvSpPr/>
          <p:nvPr/>
        </p:nvSpPr>
        <p:spPr>
          <a:xfrm>
            <a:off x="1463039" y="5050909"/>
            <a:ext cx="5175039" cy="1658983"/>
          </a:xfrm>
          <a:prstGeom prst="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8.5 Een bevestigingspagina</a:t>
            </a:r>
            <a:endParaRPr lang="nl-BE" sz="2800" dirty="0"/>
          </a:p>
        </p:txBody>
      </p:sp>
      <p:sp>
        <p:nvSpPr>
          <p:cNvPr id="14" name="Rechthoek 13">
            <a:hlinkClick r:id="rId8" action="ppaction://hlinksldjump"/>
          </p:cNvPr>
          <p:cNvSpPr/>
          <p:nvPr/>
        </p:nvSpPr>
        <p:spPr>
          <a:xfrm>
            <a:off x="6794833" y="5050909"/>
            <a:ext cx="5246914" cy="1658983"/>
          </a:xfrm>
          <a:prstGeom prst="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nl-BE" sz="2800" dirty="0" smtClean="0"/>
              <a:t>8.6 Oefeningen</a:t>
            </a:r>
            <a:endParaRPr lang="nl-BE" sz="2800" dirty="0"/>
          </a:p>
        </p:txBody>
      </p:sp>
    </p:spTree>
    <p:extLst>
      <p:ext uri="{BB962C8B-B14F-4D97-AF65-F5344CB8AC3E}">
        <p14:creationId xmlns:p14="http://schemas.microsoft.com/office/powerpoint/2010/main" val="2047265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Rechte verbindingslijn met pijl 22"/>
          <p:cNvCxnSpPr/>
          <p:nvPr/>
        </p:nvCxnSpPr>
        <p:spPr>
          <a:xfrm flipH="1">
            <a:off x="6059606" y="2902161"/>
            <a:ext cx="1181181" cy="3315759"/>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graphicFrame>
        <p:nvGraphicFramePr>
          <p:cNvPr id="16" name="Tabel 15"/>
          <p:cNvGraphicFramePr>
            <a:graphicFrameLocks noGrp="1"/>
          </p:cNvGraphicFramePr>
          <p:nvPr>
            <p:extLst>
              <p:ext uri="{D42A27DB-BD31-4B8C-83A1-F6EECF244321}">
                <p14:modId xmlns:p14="http://schemas.microsoft.com/office/powerpoint/2010/main" val="1263883347"/>
              </p:ext>
            </p:extLst>
          </p:nvPr>
        </p:nvGraphicFramePr>
        <p:xfrm>
          <a:off x="1518332" y="1564553"/>
          <a:ext cx="10468120" cy="36576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326603">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keuze = </a:t>
                      </a:r>
                      <a:r>
                        <a:rPr lang="nl-BE" sz="2400" b="0" dirty="0" err="1" smtClean="0">
                          <a:solidFill>
                            <a:schemeClr val="accent6"/>
                          </a:solidFill>
                          <a:effectLst/>
                          <a:latin typeface="Code New Roman" panose="020B0609020204030204" pitchFamily="49" charset="0"/>
                          <a:cs typeface="Code New Roman" panose="020B0609020204030204" pitchFamily="49" charset="0"/>
                        </a:rPr>
                        <a:t>lijst.options</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lijst.selectedIndex</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value</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graphicFrame>
        <p:nvGraphicFramePr>
          <p:cNvPr id="18" name="Tabel 17"/>
          <p:cNvGraphicFramePr>
            <a:graphicFrameLocks noGrp="1"/>
          </p:cNvGraphicFramePr>
          <p:nvPr>
            <p:extLst>
              <p:ext uri="{D42A27DB-BD31-4B8C-83A1-F6EECF244321}">
                <p14:modId xmlns:p14="http://schemas.microsoft.com/office/powerpoint/2010/main" val="832787825"/>
              </p:ext>
            </p:extLst>
          </p:nvPr>
        </p:nvGraphicFramePr>
        <p:xfrm>
          <a:off x="1518332" y="2464553"/>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326603">
                <a:tc>
                  <a:txBody>
                    <a:bodyPr/>
                    <a:lstStyle/>
                    <a:p>
                      <a:pPr algn="r">
                        <a:lnSpc>
                          <a:spcPct val="100000"/>
                        </a:lnSpc>
                        <a:spcAft>
                          <a:spcPts val="0"/>
                        </a:spcAft>
                      </a:pP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keuze = </a:t>
                      </a:r>
                      <a:r>
                        <a:rPr lang="nl-BE" sz="2400" b="0" dirty="0" err="1" smtClean="0">
                          <a:solidFill>
                            <a:schemeClr val="accent6"/>
                          </a:solidFill>
                          <a:effectLst/>
                          <a:latin typeface="Code New Roman" panose="020B0609020204030204" pitchFamily="49" charset="0"/>
                          <a:cs typeface="Code New Roman" panose="020B0609020204030204" pitchFamily="49" charset="0"/>
                        </a:rPr>
                        <a:t>lijst.options</a:t>
                      </a:r>
                      <a:r>
                        <a:rPr lang="nl-BE" sz="2400" b="0" dirty="0" smtClean="0">
                          <a:solidFill>
                            <a:schemeClr val="accent6"/>
                          </a:solidFill>
                          <a:effectLst/>
                          <a:latin typeface="Code New Roman" panose="020B0609020204030204" pitchFamily="49" charset="0"/>
                          <a:cs typeface="Code New Roman" panose="020B0609020204030204" pitchFamily="49" charset="0"/>
                        </a:rPr>
                        <a:t>[2].</a:t>
                      </a:r>
                      <a:r>
                        <a:rPr lang="nl-BE" sz="2400" b="0" dirty="0" err="1" smtClean="0">
                          <a:solidFill>
                            <a:schemeClr val="accent6"/>
                          </a:solidFill>
                          <a:effectLst/>
                          <a:latin typeface="Code New Roman" panose="020B0609020204030204" pitchFamily="49" charset="0"/>
                          <a:cs typeface="Code New Roman" panose="020B0609020204030204" pitchFamily="49" charset="0"/>
                        </a:rPr>
                        <a:t>value</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graphicFrame>
        <p:nvGraphicFramePr>
          <p:cNvPr id="20" name="Tabel 19"/>
          <p:cNvGraphicFramePr>
            <a:graphicFrameLocks noGrp="1"/>
          </p:cNvGraphicFramePr>
          <p:nvPr>
            <p:extLst>
              <p:ext uri="{D42A27DB-BD31-4B8C-83A1-F6EECF244321}">
                <p14:modId xmlns:p14="http://schemas.microsoft.com/office/powerpoint/2010/main" val="3478193291"/>
              </p:ext>
            </p:extLst>
          </p:nvPr>
        </p:nvGraphicFramePr>
        <p:xfrm>
          <a:off x="1518332" y="3131703"/>
          <a:ext cx="10468120" cy="243840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2171815">
                <a:tc>
                  <a:txBody>
                    <a:bodyPr/>
                    <a:lstStyle/>
                    <a:p>
                      <a:pPr algn="r">
                        <a:lnSpc>
                          <a:spcPct val="100000"/>
                        </a:lnSpc>
                        <a:spcAft>
                          <a:spcPts val="0"/>
                        </a:spcAft>
                      </a:pPr>
                      <a:endParaRPr lang="nl-BE" sz="24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&lt;select </a:t>
                      </a:r>
                      <a:r>
                        <a:rPr lang="nl-BE" sz="2000" b="0" dirty="0" err="1" smtClean="0">
                          <a:solidFill>
                            <a:schemeClr val="accent6"/>
                          </a:solidFill>
                          <a:effectLst/>
                          <a:latin typeface="Code New Roman" panose="020B0609020204030204" pitchFamily="49" charset="0"/>
                          <a:cs typeface="Code New Roman" panose="020B0609020204030204" pitchFamily="49" charset="0"/>
                        </a:rPr>
                        <a:t>id</a:t>
                      </a:r>
                      <a:r>
                        <a:rPr lang="nl-BE" sz="2000" b="0" dirty="0" smtClean="0">
                          <a:solidFill>
                            <a:schemeClr val="accent6"/>
                          </a:solidFill>
                          <a:effectLst/>
                          <a:latin typeface="Code New Roman" panose="020B0609020204030204" pitchFamily="49" charset="0"/>
                          <a:cs typeface="Code New Roman" panose="020B0609020204030204" pitchFamily="49" charset="0"/>
                        </a:rPr>
                        <a:t>="status"&gt;</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	&lt;option </a:t>
                      </a:r>
                      <a:r>
                        <a:rPr lang="nl-BE" sz="2000" b="0" dirty="0" err="1" smtClean="0">
                          <a:solidFill>
                            <a:schemeClr val="accent6"/>
                          </a:solidFill>
                          <a:effectLst/>
                          <a:latin typeface="Code New Roman" panose="020B0609020204030204" pitchFamily="49" charset="0"/>
                          <a:cs typeface="Code New Roman" panose="020B0609020204030204" pitchFamily="49" charset="0"/>
                        </a:rPr>
                        <a:t>value</a:t>
                      </a:r>
                      <a:r>
                        <a:rPr lang="nl-BE" sz="2000" b="0" dirty="0" smtClean="0">
                          <a:solidFill>
                            <a:schemeClr val="accent6"/>
                          </a:solidFill>
                          <a:effectLst/>
                          <a:latin typeface="Code New Roman" panose="020B0609020204030204" pitchFamily="49" charset="0"/>
                          <a:cs typeface="Code New Roman" panose="020B0609020204030204" pitchFamily="49" charset="0"/>
                        </a:rPr>
                        <a:t>="leerling"&gt; Leerling &lt;/option&gt;		   	// 0</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	&lt;option </a:t>
                      </a:r>
                      <a:r>
                        <a:rPr lang="nl-BE" sz="2000" b="0" dirty="0" err="1" smtClean="0">
                          <a:solidFill>
                            <a:schemeClr val="accent6"/>
                          </a:solidFill>
                          <a:effectLst/>
                          <a:latin typeface="Code New Roman" panose="020B0609020204030204" pitchFamily="49" charset="0"/>
                          <a:cs typeface="Code New Roman" panose="020B0609020204030204" pitchFamily="49" charset="0"/>
                        </a:rPr>
                        <a:t>value</a:t>
                      </a:r>
                      <a:r>
                        <a:rPr lang="nl-BE" sz="2000" b="0" dirty="0" smtClean="0">
                          <a:solidFill>
                            <a:schemeClr val="accent6"/>
                          </a:solidFill>
                          <a:effectLst/>
                          <a:latin typeface="Code New Roman" panose="020B0609020204030204" pitchFamily="49" charset="0"/>
                          <a:cs typeface="Code New Roman" panose="020B0609020204030204" pitchFamily="49" charset="0"/>
                        </a:rPr>
                        <a:t>="oud-leerling"&gt; Oud-leerling &lt;/option&gt;	// 1</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	&lt;option </a:t>
                      </a:r>
                      <a:r>
                        <a:rPr lang="nl-BE" sz="2000" b="0" dirty="0" err="1" smtClean="0">
                          <a:solidFill>
                            <a:schemeClr val="accent6"/>
                          </a:solidFill>
                          <a:effectLst/>
                          <a:latin typeface="Code New Roman" panose="020B0609020204030204" pitchFamily="49" charset="0"/>
                          <a:cs typeface="Code New Roman" panose="020B0609020204030204" pitchFamily="49" charset="0"/>
                        </a:rPr>
                        <a:t>value</a:t>
                      </a:r>
                      <a:r>
                        <a:rPr lang="nl-BE" sz="2000" b="0" dirty="0" smtClean="0">
                          <a:solidFill>
                            <a:schemeClr val="accent6"/>
                          </a:solidFill>
                          <a:effectLst/>
                          <a:latin typeface="Code New Roman" panose="020B0609020204030204" pitchFamily="49" charset="0"/>
                          <a:cs typeface="Code New Roman" panose="020B0609020204030204" pitchFamily="49" charset="0"/>
                        </a:rPr>
                        <a:t>="leerkracht"&gt; Leerkracht &lt;/option&gt;         	// 2</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	&lt;option </a:t>
                      </a:r>
                      <a:r>
                        <a:rPr lang="nl-BE" sz="2000" b="0" dirty="0" err="1" smtClean="0">
                          <a:solidFill>
                            <a:schemeClr val="accent6"/>
                          </a:solidFill>
                          <a:effectLst/>
                          <a:latin typeface="Code New Roman" panose="020B0609020204030204" pitchFamily="49" charset="0"/>
                          <a:cs typeface="Code New Roman" panose="020B0609020204030204" pitchFamily="49" charset="0"/>
                        </a:rPr>
                        <a:t>value</a:t>
                      </a:r>
                      <a:r>
                        <a:rPr lang="nl-BE" sz="2000" b="0" dirty="0" smtClean="0">
                          <a:solidFill>
                            <a:schemeClr val="accent6"/>
                          </a:solidFill>
                          <a:effectLst/>
                          <a:latin typeface="Code New Roman" panose="020B0609020204030204" pitchFamily="49" charset="0"/>
                          <a:cs typeface="Code New Roman" panose="020B0609020204030204" pitchFamily="49" charset="0"/>
                        </a:rPr>
                        <a:t>="oud-leerkracht"&gt; Oud-leerkracht &lt;/option&gt; 	// 3</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	&lt;option </a:t>
                      </a:r>
                      <a:r>
                        <a:rPr lang="nl-BE" sz="2000" b="0" dirty="0" err="1" smtClean="0">
                          <a:solidFill>
                            <a:schemeClr val="accent6"/>
                          </a:solidFill>
                          <a:effectLst/>
                          <a:latin typeface="Code New Roman" panose="020B0609020204030204" pitchFamily="49" charset="0"/>
                          <a:cs typeface="Code New Roman" panose="020B0609020204030204" pitchFamily="49" charset="0"/>
                        </a:rPr>
                        <a:t>value</a:t>
                      </a:r>
                      <a:r>
                        <a:rPr lang="nl-BE" sz="2000" b="0" dirty="0" smtClean="0">
                          <a:solidFill>
                            <a:schemeClr val="accent6"/>
                          </a:solidFill>
                          <a:effectLst/>
                          <a:latin typeface="Code New Roman" panose="020B0609020204030204" pitchFamily="49" charset="0"/>
                          <a:cs typeface="Code New Roman" panose="020B0609020204030204" pitchFamily="49" charset="0"/>
                        </a:rPr>
                        <a:t>="niet"&gt; Andere &lt;/option&gt;         	   	// 4</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&lt;/select&gt;</a:t>
                      </a:r>
                    </a:p>
                    <a:p>
                      <a:pPr marL="0" indent="0" algn="l">
                        <a:lnSpc>
                          <a:spcPct val="100000"/>
                        </a:lnSpc>
                        <a:spcBef>
                          <a:spcPts val="0"/>
                        </a:spcBef>
                        <a:spcAft>
                          <a:spcPts val="0"/>
                        </a:spcAft>
                        <a:tabLst>
                          <a:tab pos="200660" algn="l"/>
                          <a:tab pos="400685" algn="l"/>
                          <a:tab pos="562610" algn="l"/>
                          <a:tab pos="762635" algn="l"/>
                        </a:tabLst>
                      </a:pPr>
                      <a:endParaRPr lang="nl-BE" sz="2000" b="0" dirty="0" smtClean="0">
                        <a:solidFill>
                          <a:schemeClr val="accent6"/>
                        </a:solidFill>
                        <a:effectLst/>
                        <a:latin typeface="Code New Roman" panose="020B0609020204030204" pitchFamily="49" charset="0"/>
                        <a:cs typeface="Code New Roman" panose="020B0609020204030204" pitchFamily="49"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graphicFrame>
        <p:nvGraphicFramePr>
          <p:cNvPr id="21" name="Tabel 20"/>
          <p:cNvGraphicFramePr>
            <a:graphicFrameLocks noGrp="1"/>
          </p:cNvGraphicFramePr>
          <p:nvPr>
            <p:extLst>
              <p:ext uri="{D42A27DB-BD31-4B8C-83A1-F6EECF244321}">
                <p14:modId xmlns:p14="http://schemas.microsoft.com/office/powerpoint/2010/main" val="1624765420"/>
              </p:ext>
            </p:extLst>
          </p:nvPr>
        </p:nvGraphicFramePr>
        <p:xfrm>
          <a:off x="1518332" y="6217920"/>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326603">
                <a:tc>
                  <a:txBody>
                    <a:bodyPr/>
                    <a:lstStyle/>
                    <a:p>
                      <a:pPr algn="r">
                        <a:lnSpc>
                          <a:spcPct val="100000"/>
                        </a:lnSpc>
                        <a:spcAft>
                          <a:spcPts val="0"/>
                        </a:spcAft>
                      </a:pP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keuze = “leerkracht”;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2" name="Rechthoek 21"/>
          <p:cNvSpPr/>
          <p:nvPr/>
        </p:nvSpPr>
        <p:spPr>
          <a:xfrm>
            <a:off x="2569719" y="4012441"/>
            <a:ext cx="8853457" cy="382137"/>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cxnSp>
        <p:nvCxnSpPr>
          <p:cNvPr id="14" name="Rechte verbindingslijn met pijl 13"/>
          <p:cNvCxnSpPr/>
          <p:nvPr/>
        </p:nvCxnSpPr>
        <p:spPr>
          <a:xfrm flipH="1">
            <a:off x="7384211" y="1930313"/>
            <a:ext cx="1178134" cy="614479"/>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95473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75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75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750"/>
                                        <p:tgtEl>
                                          <p:spTgt spid="21"/>
                                        </p:tgtEl>
                                      </p:cBhvr>
                                    </p:animEffect>
                                  </p:childTnLst>
                                </p:cTn>
                              </p:par>
                              <p:par>
                                <p:cTn id="18" presetID="10" presetClass="entr" presetSubtype="0" fill="hold" nodeType="with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fade">
                                      <p:cBhvr>
                                        <p:cTn id="20" dur="7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111</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6" name="Rechthoek 25"/>
          <p:cNvSpPr/>
          <p:nvPr/>
        </p:nvSpPr>
        <p:spPr>
          <a:xfrm>
            <a:off x="1463039" y="1482769"/>
            <a:ext cx="291388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rij.length</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7" name="Rechthoek 26"/>
          <p:cNvSpPr/>
          <p:nvPr/>
        </p:nvSpPr>
        <p:spPr>
          <a:xfrm>
            <a:off x="4475746" y="1499531"/>
            <a:ext cx="7565999"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8" name="Rechthoek 27"/>
          <p:cNvSpPr/>
          <p:nvPr/>
        </p:nvSpPr>
        <p:spPr>
          <a:xfrm>
            <a:off x="1463039" y="3233946"/>
            <a:ext cx="291388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rij.indexof</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4475746" y="3250708"/>
            <a:ext cx="7565999"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30" name="Rechthoek 29"/>
          <p:cNvSpPr/>
          <p:nvPr/>
        </p:nvSpPr>
        <p:spPr>
          <a:xfrm>
            <a:off x="1463039" y="4998985"/>
            <a:ext cx="291388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rij.concat</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31" name="Rechthoek 30"/>
          <p:cNvSpPr/>
          <p:nvPr/>
        </p:nvSpPr>
        <p:spPr>
          <a:xfrm>
            <a:off x="4475746" y="5015747"/>
            <a:ext cx="7565999"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271542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111</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6" name="Rechthoek 25"/>
          <p:cNvSpPr/>
          <p:nvPr/>
        </p:nvSpPr>
        <p:spPr>
          <a:xfrm>
            <a:off x="1463039" y="1482769"/>
            <a:ext cx="290041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rij.join</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7" name="Rechthoek 26"/>
          <p:cNvSpPr/>
          <p:nvPr/>
        </p:nvSpPr>
        <p:spPr>
          <a:xfrm>
            <a:off x="4480284" y="1499531"/>
            <a:ext cx="7561462"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8" name="Rechthoek 27"/>
          <p:cNvSpPr/>
          <p:nvPr/>
        </p:nvSpPr>
        <p:spPr>
          <a:xfrm>
            <a:off x="1463039" y="3233946"/>
            <a:ext cx="290041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rij.push</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4480284" y="3250708"/>
            <a:ext cx="7561462"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30" name="Rechthoek 29"/>
          <p:cNvSpPr/>
          <p:nvPr/>
        </p:nvSpPr>
        <p:spPr>
          <a:xfrm>
            <a:off x="1463039" y="4998985"/>
            <a:ext cx="290041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rij.splice</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31" name="Rechthoek 30"/>
          <p:cNvSpPr/>
          <p:nvPr/>
        </p:nvSpPr>
        <p:spPr>
          <a:xfrm>
            <a:off x="4480284" y="5015747"/>
            <a:ext cx="7561462"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3350865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111</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6" name="Rechthoek 25"/>
          <p:cNvSpPr/>
          <p:nvPr/>
        </p:nvSpPr>
        <p:spPr>
          <a:xfrm>
            <a:off x="1463039" y="1482769"/>
            <a:ext cx="2897981"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rij.reverse</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7" name="Rechthoek 26"/>
          <p:cNvSpPr/>
          <p:nvPr/>
        </p:nvSpPr>
        <p:spPr>
          <a:xfrm>
            <a:off x="4475747" y="1499531"/>
            <a:ext cx="7565998"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8" name="Rechthoek 27"/>
          <p:cNvSpPr/>
          <p:nvPr/>
        </p:nvSpPr>
        <p:spPr>
          <a:xfrm>
            <a:off x="1463039" y="3233946"/>
            <a:ext cx="2897981"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a:latin typeface="Code New Roman" panose="020B0609020204030204" pitchFamily="49" charset="0"/>
                <a:cs typeface="Code New Roman" panose="020B0609020204030204" pitchFamily="49" charset="0"/>
              </a:rPr>
              <a:t>rij.slice</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4475747" y="3250708"/>
            <a:ext cx="7565998"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30" name="Rechthoek 29"/>
          <p:cNvSpPr/>
          <p:nvPr/>
        </p:nvSpPr>
        <p:spPr>
          <a:xfrm>
            <a:off x="1463039" y="4998985"/>
            <a:ext cx="2897981"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a:latin typeface="Code New Roman" panose="020B0609020204030204" pitchFamily="49" charset="0"/>
                <a:cs typeface="Code New Roman" panose="020B0609020204030204" pitchFamily="49" charset="0"/>
              </a:rPr>
              <a:t>rij.sort</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31" name="Rechthoek 30"/>
          <p:cNvSpPr/>
          <p:nvPr/>
        </p:nvSpPr>
        <p:spPr>
          <a:xfrm>
            <a:off x="4475747" y="5015747"/>
            <a:ext cx="7565998"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27172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111</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7" name="Rechthoek 2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stap2 </a:t>
            </a:r>
            <a:endParaRPr lang="nl-BE" dirty="0">
              <a:solidFill>
                <a:schemeClr val="accent2">
                  <a:lumMod val="75000"/>
                </a:schemeClr>
              </a:solidFill>
            </a:endParaRPr>
          </a:p>
        </p:txBody>
      </p:sp>
      <p:sp>
        <p:nvSpPr>
          <p:cNvPr id="28" name="Tekstvak 27"/>
          <p:cNvSpPr txBox="1"/>
          <p:nvPr/>
        </p:nvSpPr>
        <p:spPr>
          <a:xfrm>
            <a:off x="1573624" y="1529310"/>
            <a:ext cx="10468121" cy="492442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400" dirty="0" smtClean="0"/>
              <a:t>Vervolledig </a:t>
            </a:r>
            <a:r>
              <a:rPr lang="nl-BE" sz="2400" dirty="0"/>
              <a:t>nu het javascript zo dat de prijs van het ticket berekend wordt. Ter herinnering:</a:t>
            </a:r>
          </a:p>
          <a:p>
            <a:pPr marL="971550" lvl="1" indent="-344488">
              <a:spcBef>
                <a:spcPts val="1200"/>
              </a:spcBef>
              <a:buClr>
                <a:schemeClr val="accent6"/>
              </a:buClr>
              <a:buFont typeface="Wingdings" panose="05000000000000000000" pitchFamily="2" charset="2"/>
              <a:buChar char="§"/>
            </a:pPr>
            <a:r>
              <a:rPr lang="nl-BE" sz="2400" dirty="0" smtClean="0"/>
              <a:t>Tickets </a:t>
            </a:r>
            <a:r>
              <a:rPr lang="nl-BE" sz="2400" dirty="0"/>
              <a:t>kosten 20 euro.</a:t>
            </a:r>
          </a:p>
          <a:p>
            <a:pPr marL="971550" lvl="1" indent="-344488">
              <a:spcBef>
                <a:spcPts val="1200"/>
              </a:spcBef>
              <a:buClr>
                <a:schemeClr val="accent6"/>
              </a:buClr>
              <a:buFont typeface="Wingdings" panose="05000000000000000000" pitchFamily="2" charset="2"/>
              <a:buChar char="§"/>
            </a:pPr>
            <a:r>
              <a:rPr lang="nl-BE" sz="2400" dirty="0" smtClean="0"/>
              <a:t>Leerlingen </a:t>
            </a:r>
            <a:r>
              <a:rPr lang="nl-BE" sz="2400" dirty="0"/>
              <a:t>krijgen 5 euro korting.</a:t>
            </a:r>
          </a:p>
          <a:p>
            <a:pPr marL="971550" lvl="1" indent="-344488">
              <a:spcBef>
                <a:spcPts val="1200"/>
              </a:spcBef>
              <a:buClr>
                <a:schemeClr val="accent6"/>
              </a:buClr>
              <a:buFont typeface="Wingdings" panose="05000000000000000000" pitchFamily="2" charset="2"/>
              <a:buChar char="§"/>
            </a:pPr>
            <a:r>
              <a:rPr lang="nl-BE" sz="2400" dirty="0" smtClean="0"/>
              <a:t>Oud-leerlingen </a:t>
            </a:r>
            <a:r>
              <a:rPr lang="nl-BE" sz="2400" dirty="0"/>
              <a:t>en oud-leerkrachten krijgen 7,5 euro korting.</a:t>
            </a:r>
          </a:p>
          <a:p>
            <a:pPr marL="971550" lvl="1" indent="-344488">
              <a:spcBef>
                <a:spcPts val="1200"/>
              </a:spcBef>
              <a:buClr>
                <a:schemeClr val="accent6"/>
              </a:buClr>
              <a:buFont typeface="Wingdings" panose="05000000000000000000" pitchFamily="2" charset="2"/>
              <a:buChar char="§"/>
            </a:pPr>
            <a:r>
              <a:rPr lang="nl-BE" sz="2400" dirty="0" smtClean="0"/>
              <a:t>Leerkrachten </a:t>
            </a:r>
            <a:r>
              <a:rPr lang="nl-BE" sz="2400" dirty="0"/>
              <a:t>krijgen 10 euro korting.</a:t>
            </a:r>
          </a:p>
          <a:p>
            <a:pPr marL="514350" indent="-514350">
              <a:spcBef>
                <a:spcPts val="1200"/>
              </a:spcBef>
              <a:buClr>
                <a:schemeClr val="accent6"/>
              </a:buClr>
              <a:buFont typeface="Wingdings 3" panose="05040102010807070707" pitchFamily="18" charset="2"/>
              <a:buChar char=""/>
            </a:pPr>
            <a:r>
              <a:rPr lang="nl-BE" sz="2400" dirty="0" smtClean="0"/>
              <a:t>De </a:t>
            </a:r>
            <a:r>
              <a:rPr lang="nl-BE" sz="2400" dirty="0"/>
              <a:t>prijs van het ticket </a:t>
            </a:r>
            <a:r>
              <a:rPr lang="nl-BE" sz="2400" dirty="0" smtClean="0"/>
              <a:t/>
            </a:r>
            <a:br>
              <a:rPr lang="nl-BE" sz="2400" dirty="0" smtClean="0"/>
            </a:br>
            <a:r>
              <a:rPr lang="nl-BE" sz="2400" dirty="0" smtClean="0"/>
              <a:t>verschijnt </a:t>
            </a:r>
            <a:r>
              <a:rPr lang="nl-BE" sz="2400" dirty="0"/>
              <a:t>in een netjes </a:t>
            </a:r>
            <a:r>
              <a:rPr lang="nl-BE" sz="2400" dirty="0" smtClean="0"/>
              <a:t/>
            </a:r>
            <a:br>
              <a:rPr lang="nl-BE" sz="2400" dirty="0" smtClean="0"/>
            </a:br>
            <a:r>
              <a:rPr lang="nl-BE" sz="2400" dirty="0" smtClean="0"/>
              <a:t>geschreven </a:t>
            </a:r>
            <a:r>
              <a:rPr lang="nl-BE" sz="2400" dirty="0"/>
              <a:t>mededeling </a:t>
            </a:r>
            <a:r>
              <a:rPr lang="nl-BE" sz="2400" dirty="0" smtClean="0"/>
              <a:t/>
            </a:r>
            <a:br>
              <a:rPr lang="nl-BE" sz="2400" dirty="0" smtClean="0"/>
            </a:br>
            <a:r>
              <a:rPr lang="nl-BE" sz="2400" dirty="0" smtClean="0"/>
              <a:t>in </a:t>
            </a:r>
            <a:r>
              <a:rPr lang="nl-BE" sz="2400" dirty="0"/>
              <a:t>een </a:t>
            </a:r>
            <a:r>
              <a:rPr lang="nl-BE" sz="2400" dirty="0" smtClean="0"/>
              <a:t>boodschappen-</a:t>
            </a:r>
            <a:br>
              <a:rPr lang="nl-BE" sz="2400" dirty="0" smtClean="0"/>
            </a:br>
            <a:r>
              <a:rPr lang="nl-BE" sz="2400" dirty="0" smtClean="0"/>
              <a:t>venstertje</a:t>
            </a:r>
            <a:r>
              <a:rPr lang="nl-BE" sz="2400" dirty="0"/>
              <a:t>.</a:t>
            </a:r>
          </a:p>
        </p:txBody>
      </p:sp>
      <p:pic>
        <p:nvPicPr>
          <p:cNvPr id="15" name="Afbeelding 14"/>
          <p:cNvPicPr/>
          <p:nvPr/>
        </p:nvPicPr>
        <p:blipFill rotWithShape="1">
          <a:blip r:embed="rId5" cstate="print">
            <a:extLst>
              <a:ext uri="{28A0092B-C50C-407E-A947-70E740481C1C}">
                <a14:useLocalDpi xmlns:a14="http://schemas.microsoft.com/office/drawing/2010/main" val="0"/>
              </a:ext>
            </a:extLst>
          </a:blip>
          <a:srcRect l="38467" t="6290" r="38439" b="81478"/>
          <a:stretch/>
        </p:blipFill>
        <p:spPr bwMode="auto">
          <a:xfrm>
            <a:off x="6141932" y="4656907"/>
            <a:ext cx="5899813" cy="2024744"/>
          </a:xfrm>
          <a:prstGeom prst="rect">
            <a:avLst/>
          </a:prstGeom>
          <a:ln>
            <a:solidFill>
              <a:schemeClr val="tx2">
                <a:lumMod val="60000"/>
                <a:lumOff val="40000"/>
              </a:schemeClr>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97093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112</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7" name="Rechthoek 2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stap3 </a:t>
            </a:r>
            <a:endParaRPr lang="nl-BE" dirty="0">
              <a:solidFill>
                <a:schemeClr val="accent2">
                  <a:lumMod val="75000"/>
                </a:schemeClr>
              </a:solidFill>
            </a:endParaRPr>
          </a:p>
        </p:txBody>
      </p:sp>
      <p:sp>
        <p:nvSpPr>
          <p:cNvPr id="28" name="Tekstvak 27"/>
          <p:cNvSpPr txBox="1"/>
          <p:nvPr/>
        </p:nvSpPr>
        <p:spPr>
          <a:xfrm>
            <a:off x="1573624" y="1529310"/>
            <a:ext cx="10468121" cy="98488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400" dirty="0" smtClean="0"/>
              <a:t>Open </a:t>
            </a:r>
            <a:r>
              <a:rPr lang="nl-BE" sz="2400" dirty="0"/>
              <a:t>de pagina </a:t>
            </a:r>
            <a:r>
              <a:rPr lang="nl-BE" sz="2400" dirty="0">
                <a:solidFill>
                  <a:schemeClr val="accent6"/>
                </a:solidFill>
                <a:latin typeface="Code New Roman" panose="020B0609020204030204" pitchFamily="49" charset="0"/>
                <a:cs typeface="Code New Roman" panose="020B0609020204030204" pitchFamily="49" charset="0"/>
              </a:rPr>
              <a:t>bestel.html</a:t>
            </a:r>
            <a:r>
              <a:rPr lang="nl-BE" sz="2400" dirty="0"/>
              <a:t> in </a:t>
            </a:r>
            <a:r>
              <a:rPr lang="nl-BE" sz="2400" dirty="0">
                <a:solidFill>
                  <a:schemeClr val="accent6"/>
                </a:solidFill>
                <a:latin typeface="Code New Roman" panose="020B0609020204030204" pitchFamily="49" charset="0"/>
                <a:cs typeface="Code New Roman" panose="020B0609020204030204" pitchFamily="49" charset="0"/>
              </a:rPr>
              <a:t>vb08</a:t>
            </a:r>
            <a:r>
              <a:rPr lang="nl-BE" sz="2400" dirty="0"/>
              <a:t> in een teksteditor.</a:t>
            </a:r>
          </a:p>
          <a:p>
            <a:pPr marL="514350" indent="-514350">
              <a:spcBef>
                <a:spcPts val="1200"/>
              </a:spcBef>
              <a:buClr>
                <a:schemeClr val="accent6"/>
              </a:buClr>
              <a:buFont typeface="Wingdings 3" panose="05040102010807070707" pitchFamily="18" charset="2"/>
              <a:buChar char=""/>
            </a:pPr>
            <a:r>
              <a:rPr lang="nl-BE" sz="2400" dirty="0" smtClean="0"/>
              <a:t>Wijzig </a:t>
            </a:r>
            <a:r>
              <a:rPr lang="nl-BE" sz="2400" dirty="0"/>
              <a:t>de code voor de keuzelijst naar deze code voor keuzerondjes.</a:t>
            </a:r>
          </a:p>
        </p:txBody>
      </p:sp>
      <p:graphicFrame>
        <p:nvGraphicFramePr>
          <p:cNvPr id="16" name="Tabel 15"/>
          <p:cNvGraphicFramePr>
            <a:graphicFrameLocks noGrp="1"/>
          </p:cNvGraphicFramePr>
          <p:nvPr>
            <p:extLst>
              <p:ext uri="{D42A27DB-BD31-4B8C-83A1-F6EECF244321}">
                <p14:modId xmlns:p14="http://schemas.microsoft.com/office/powerpoint/2010/main" val="570738458"/>
              </p:ext>
            </p:extLst>
          </p:nvPr>
        </p:nvGraphicFramePr>
        <p:xfrm>
          <a:off x="1573624" y="2755618"/>
          <a:ext cx="10468121" cy="3352800"/>
        </p:xfrm>
        <a:graphic>
          <a:graphicData uri="http://schemas.openxmlformats.org/drawingml/2006/table">
            <a:tbl>
              <a:tblPr firstRow="1" firstCol="1" bandRow="1">
                <a:tableStyleId>{5C22544A-7EE6-4342-B048-85BDC9FD1C3A}</a:tableStyleId>
              </a:tblPr>
              <a:tblGrid>
                <a:gridCol w="582722">
                  <a:extLst>
                    <a:ext uri="{9D8B030D-6E8A-4147-A177-3AD203B41FA5}">
                      <a16:colId xmlns:a16="http://schemas.microsoft.com/office/drawing/2014/main" val="2855085912"/>
                    </a:ext>
                  </a:extLst>
                </a:gridCol>
                <a:gridCol w="9885399">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000" b="0" dirty="0" smtClean="0">
                          <a:effectLst/>
                        </a:rPr>
                        <a:t>20</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21</a:t>
                      </a: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23</a:t>
                      </a: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24</a:t>
                      </a: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26</a:t>
                      </a:r>
                      <a:endParaRPr lang="nl-BE" sz="24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00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accent6"/>
                          </a:solidFill>
                          <a:effectLst/>
                          <a:latin typeface="Code New Roman" panose="020B0609020204030204" pitchFamily="49" charset="0"/>
                          <a:cs typeface="Code New Roman" panose="020B0609020204030204" pitchFamily="49" charset="0"/>
                        </a:rPr>
                        <a:t>&lt;td&gt;&lt;label for="status"&gt;Ik ben:&lt;/label&gt;&lt;/td&gt;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&lt;td&gt;&lt;input type="radio" name="status" value="leerling" 	checked&gt;</a:t>
                      </a:r>
                      <a:r>
                        <a:rPr lang="it-IT" sz="2000" b="0" dirty="0" smtClean="0">
                          <a:solidFill>
                            <a:schemeClr val="tx1"/>
                          </a:solidFill>
                          <a:effectLst/>
                          <a:latin typeface="Code New Roman" panose="020B0609020204030204" pitchFamily="49" charset="0"/>
                          <a:cs typeface="Code New Roman" panose="020B0609020204030204" pitchFamily="49" charset="0"/>
                        </a:rPr>
                        <a:t>Leerling</a:t>
                      </a:r>
                      <a:r>
                        <a:rPr lang="it-IT" sz="2000" b="0" dirty="0" smtClean="0">
                          <a:solidFill>
                            <a:schemeClr val="accent6"/>
                          </a:solidFill>
                          <a:effectLst/>
                          <a:latin typeface="Code New Roman" panose="020B0609020204030204" pitchFamily="49" charset="0"/>
                          <a:cs typeface="Code New Roman" panose="020B0609020204030204" pitchFamily="49" charset="0"/>
                        </a:rPr>
                        <a:t>&lt;br&gt;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&lt;input type="radio" name="status" value="oud-leerling"&gt;</a:t>
                      </a:r>
                      <a:br>
                        <a:rPr lang="it-IT" sz="2000" b="0" dirty="0" smtClean="0">
                          <a:solidFill>
                            <a:schemeClr val="accent6"/>
                          </a:solidFill>
                          <a:effectLst/>
                          <a:latin typeface="Code New Roman" panose="020B0609020204030204" pitchFamily="49" charset="0"/>
                          <a:cs typeface="Code New Roman" panose="020B0609020204030204" pitchFamily="49" charset="0"/>
                        </a:rPr>
                      </a:br>
                      <a:r>
                        <a:rPr lang="it-IT" sz="2000" b="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tx1"/>
                          </a:solidFill>
                          <a:effectLst/>
                          <a:latin typeface="Code New Roman" panose="020B0609020204030204" pitchFamily="49" charset="0"/>
                          <a:cs typeface="Code New Roman" panose="020B0609020204030204" pitchFamily="49" charset="0"/>
                        </a:rPr>
                        <a:t>Oud-</a:t>
                      </a:r>
                      <a:r>
                        <a:rPr lang="it-IT" sz="2000" b="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tx1"/>
                          </a:solidFill>
                          <a:effectLst/>
                          <a:latin typeface="Code New Roman" panose="020B0609020204030204" pitchFamily="49" charset="0"/>
                          <a:cs typeface="Code New Roman" panose="020B0609020204030204" pitchFamily="49" charset="0"/>
                        </a:rPr>
                        <a:t>leerling&lt;br</a:t>
                      </a:r>
                      <a:r>
                        <a:rPr lang="it-IT" sz="2000" b="0" dirty="0" smtClean="0">
                          <a:solidFill>
                            <a:schemeClr val="accent6"/>
                          </a:solidFill>
                          <a:effectLst/>
                          <a:latin typeface="Code New Roman" panose="020B0609020204030204" pitchFamily="49" charset="0"/>
                          <a:cs typeface="Code New Roman" panose="020B0609020204030204" pitchFamily="49" charset="0"/>
                        </a:rPr>
                        <a:t>&gt;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&lt;input type="radio" name="status" value="leerkracht"&gt;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tx1"/>
                          </a:solidFill>
                          <a:effectLst/>
                          <a:latin typeface="Code New Roman" panose="020B0609020204030204" pitchFamily="49" charset="0"/>
                          <a:cs typeface="Code New Roman" panose="020B0609020204030204" pitchFamily="49" charset="0"/>
                        </a:rPr>
                        <a:t>Leerkracht&lt;br</a:t>
                      </a:r>
                      <a:r>
                        <a:rPr lang="it-IT" sz="2000" b="0" dirty="0" smtClean="0">
                          <a:solidFill>
                            <a:schemeClr val="accent6"/>
                          </a:solidFill>
                          <a:effectLst/>
                          <a:latin typeface="Code New Roman" panose="020B0609020204030204" pitchFamily="49" charset="0"/>
                          <a:cs typeface="Code New Roman" panose="020B0609020204030204" pitchFamily="49" charset="0"/>
                        </a:rPr>
                        <a:t>&gt;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&lt;input type="radio" name="status" value="oud-leerkracht"&gt;</a:t>
                      </a:r>
                      <a:br>
                        <a:rPr lang="it-IT" sz="2000" b="0" dirty="0" smtClean="0">
                          <a:solidFill>
                            <a:schemeClr val="accent6"/>
                          </a:solidFill>
                          <a:effectLst/>
                          <a:latin typeface="Code New Roman" panose="020B0609020204030204" pitchFamily="49" charset="0"/>
                          <a:cs typeface="Code New Roman" panose="020B0609020204030204" pitchFamily="49" charset="0"/>
                        </a:rPr>
                      </a:br>
                      <a:r>
                        <a:rPr lang="it-IT" sz="2000" b="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tx1"/>
                          </a:solidFill>
                          <a:effectLst/>
                          <a:latin typeface="Code New Roman" panose="020B0609020204030204" pitchFamily="49" charset="0"/>
                          <a:cs typeface="Code New Roman" panose="020B0609020204030204" pitchFamily="49" charset="0"/>
                        </a:rPr>
                        <a:t>Oud-</a:t>
                      </a:r>
                      <a:r>
                        <a:rPr lang="it-IT" sz="2000" b="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tx1"/>
                          </a:solidFill>
                          <a:effectLst/>
                          <a:latin typeface="Code New Roman" panose="020B0609020204030204" pitchFamily="49" charset="0"/>
                          <a:cs typeface="Code New Roman" panose="020B0609020204030204" pitchFamily="49" charset="0"/>
                        </a:rPr>
                        <a:t>leerkracht&lt;br</a:t>
                      </a:r>
                      <a:r>
                        <a:rPr lang="it-IT" sz="2000" b="0" dirty="0" smtClean="0">
                          <a:solidFill>
                            <a:schemeClr val="accent6"/>
                          </a:solidFill>
                          <a:effectLst/>
                          <a:latin typeface="Code New Roman" panose="020B0609020204030204" pitchFamily="49" charset="0"/>
                          <a:cs typeface="Code New Roman" panose="020B0609020204030204" pitchFamily="49" charset="0"/>
                        </a:rPr>
                        <a:t>&gt;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&lt;input type="radio" name="status" value="niet"&gt;</a:t>
                      </a:r>
                      <a:r>
                        <a:rPr lang="it-IT" sz="2000" b="0" dirty="0" smtClean="0">
                          <a:solidFill>
                            <a:schemeClr val="tx1"/>
                          </a:solidFill>
                          <a:effectLst/>
                          <a:latin typeface="Code New Roman" panose="020B0609020204030204" pitchFamily="49" charset="0"/>
                          <a:cs typeface="Code New Roman" panose="020B0609020204030204" pitchFamily="49" charset="0"/>
                        </a:rPr>
                        <a:t>Andere</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&lt;/td&gt;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142256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112</a:t>
            </a:r>
            <a:endParaRPr lang="nl-BE" dirty="0">
              <a:solidFill>
                <a:schemeClr val="accent2">
                  <a:lumMod val="75000"/>
                </a:schemeClr>
              </a:solidFill>
            </a:endParaRPr>
          </a:p>
        </p:txBody>
      </p:sp>
      <p:sp>
        <p:nvSpPr>
          <p:cNvPr id="17" name="Rechthoek 16"/>
          <p:cNvSpPr/>
          <p:nvPr/>
        </p:nvSpPr>
        <p:spPr>
          <a:xfrm>
            <a:off x="1463039" y="1966977"/>
            <a:ext cx="884376" cy="141784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800" dirty="0" smtClean="0"/>
              <a:t>1</a:t>
            </a:r>
            <a:endParaRPr lang="nl-BE" sz="4800" dirty="0"/>
          </a:p>
        </p:txBody>
      </p:sp>
      <p:sp>
        <p:nvSpPr>
          <p:cNvPr id="18" name="Rechthoek 17"/>
          <p:cNvSpPr/>
          <p:nvPr/>
        </p:nvSpPr>
        <p:spPr>
          <a:xfrm>
            <a:off x="1463039" y="3500733"/>
            <a:ext cx="884376" cy="141784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800" dirty="0" smtClean="0"/>
              <a:t>2</a:t>
            </a:r>
            <a:endParaRPr lang="nl-BE" sz="4800" dirty="0"/>
          </a:p>
        </p:txBody>
      </p:sp>
      <p:sp>
        <p:nvSpPr>
          <p:cNvPr id="20" name="Rechthoek 19"/>
          <p:cNvSpPr/>
          <p:nvPr/>
        </p:nvSpPr>
        <p:spPr>
          <a:xfrm>
            <a:off x="1463039" y="4999714"/>
            <a:ext cx="884376" cy="141784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800" dirty="0" smtClean="0"/>
              <a:t>3</a:t>
            </a:r>
            <a:endParaRPr lang="nl-BE" sz="4800" dirty="0"/>
          </a:p>
        </p:txBody>
      </p:sp>
      <p:sp>
        <p:nvSpPr>
          <p:cNvPr id="21" name="Rechthoek 20"/>
          <p:cNvSpPr/>
          <p:nvPr/>
        </p:nvSpPr>
        <p:spPr>
          <a:xfrm>
            <a:off x="2451370" y="3532281"/>
            <a:ext cx="9590376" cy="1353618"/>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t>alle keuzerondjes in dezelfde set = zelfde </a:t>
            </a:r>
            <a:r>
              <a:rPr lang="nl-BE" sz="2800" dirty="0" smtClean="0">
                <a:solidFill>
                  <a:schemeClr val="accent6"/>
                </a:solidFill>
                <a:latin typeface="Code New Roman" panose="020B0609020204030204" pitchFamily="49" charset="0"/>
                <a:cs typeface="Code New Roman" panose="020B0609020204030204" pitchFamily="49" charset="0"/>
              </a:rPr>
              <a:t>name</a:t>
            </a:r>
            <a:r>
              <a:rPr lang="nl-BE" sz="2800" dirty="0" smtClean="0"/>
              <a:t> (niet </a:t>
            </a:r>
            <a:r>
              <a:rPr lang="nl-BE" sz="2800" dirty="0" err="1" smtClean="0">
                <a:solidFill>
                  <a:schemeClr val="accent6"/>
                </a:solidFill>
                <a:latin typeface="Code New Roman" panose="020B0609020204030204" pitchFamily="49" charset="0"/>
                <a:cs typeface="Code New Roman" panose="020B0609020204030204" pitchFamily="49" charset="0"/>
              </a:rPr>
              <a:t>id</a:t>
            </a:r>
            <a:r>
              <a:rPr lang="nl-BE" sz="2800" dirty="0" smtClean="0"/>
              <a:t>)</a:t>
            </a:r>
            <a:endParaRPr lang="nl-BE" sz="2800" dirty="0"/>
          </a:p>
        </p:txBody>
      </p:sp>
      <p:sp>
        <p:nvSpPr>
          <p:cNvPr id="22" name="Rechthoek 21"/>
          <p:cNvSpPr/>
          <p:nvPr/>
        </p:nvSpPr>
        <p:spPr>
          <a:xfrm>
            <a:off x="2451370" y="5029197"/>
            <a:ext cx="9590376" cy="1394884"/>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t>standaard geselecteerd: </a:t>
            </a:r>
            <a:r>
              <a:rPr lang="nl-BE" sz="2800" dirty="0" err="1" smtClean="0">
                <a:solidFill>
                  <a:schemeClr val="accent6"/>
                </a:solidFill>
                <a:latin typeface="Code New Roman" panose="020B0609020204030204" pitchFamily="49" charset="0"/>
                <a:cs typeface="Code New Roman" panose="020B0609020204030204" pitchFamily="49" charset="0"/>
              </a:rPr>
              <a:t>checked</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23" name="Tekstvak 22"/>
          <p:cNvSpPr txBox="1"/>
          <p:nvPr/>
        </p:nvSpPr>
        <p:spPr>
          <a:xfrm>
            <a:off x="2504169" y="1203407"/>
            <a:ext cx="7241608" cy="1107996"/>
          </a:xfrm>
          <a:prstGeom prst="rect">
            <a:avLst/>
          </a:prstGeom>
          <a:noFill/>
        </p:spPr>
        <p:txBody>
          <a:bodyPr wrap="square" rtlCol="0">
            <a:spAutoFit/>
          </a:bodyPr>
          <a:lstStyle/>
          <a:p>
            <a:r>
              <a:rPr lang="nl-BE" sz="6600" b="1" dirty="0" smtClean="0">
                <a:solidFill>
                  <a:schemeClr val="accent6"/>
                </a:solidFill>
              </a:rPr>
              <a:t>3 syntax-regels</a:t>
            </a:r>
            <a:endParaRPr lang="nl-BE" sz="6600" b="1" dirty="0">
              <a:solidFill>
                <a:schemeClr val="accent6"/>
              </a:solidFill>
            </a:endParaRPr>
          </a:p>
        </p:txBody>
      </p:sp>
      <p:sp>
        <p:nvSpPr>
          <p:cNvPr id="25" name="Rechthoek 24"/>
          <p:cNvSpPr/>
          <p:nvPr/>
        </p:nvSpPr>
        <p:spPr>
          <a:xfrm>
            <a:off x="2451371" y="1978255"/>
            <a:ext cx="9590376" cy="1394884"/>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r>
              <a:rPr lang="nl-BE" sz="2800" dirty="0"/>
              <a:t>html-tag </a:t>
            </a:r>
            <a:r>
              <a:rPr lang="nl-BE" sz="2800" dirty="0" smtClean="0">
                <a:solidFill>
                  <a:schemeClr val="accent6"/>
                </a:solidFill>
                <a:latin typeface="Code New Roman" panose="020B0609020204030204" pitchFamily="49" charset="0"/>
                <a:cs typeface="Code New Roman" panose="020B0609020204030204" pitchFamily="49" charset="0"/>
              </a:rPr>
              <a:t>&lt;</a:t>
            </a:r>
            <a:r>
              <a:rPr lang="nl-BE" sz="2800" dirty="0">
                <a:solidFill>
                  <a:schemeClr val="accent6"/>
                </a:solidFill>
                <a:latin typeface="Code New Roman" panose="020B0609020204030204" pitchFamily="49" charset="0"/>
                <a:cs typeface="Code New Roman" panose="020B0609020204030204" pitchFamily="49" charset="0"/>
              </a:rPr>
              <a:t>input type=”radio”&gt;</a:t>
            </a:r>
            <a:r>
              <a:rPr lang="nl-BE" sz="2800" dirty="0"/>
              <a:t>.</a:t>
            </a:r>
          </a:p>
        </p:txBody>
      </p:sp>
      <p:pic>
        <p:nvPicPr>
          <p:cNvPr id="26" name="Afbeelding 25"/>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Tree>
    <p:extLst>
      <p:ext uri="{BB962C8B-B14F-4D97-AF65-F5344CB8AC3E}">
        <p14:creationId xmlns:p14="http://schemas.microsoft.com/office/powerpoint/2010/main" val="895973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113</a:t>
            </a:r>
            <a:endParaRPr lang="nl-BE" dirty="0">
              <a:solidFill>
                <a:schemeClr val="accent2">
                  <a:lumMod val="75000"/>
                </a:schemeClr>
              </a:solidFill>
            </a:endParaRPr>
          </a:p>
        </p:txBody>
      </p:sp>
      <p:pic>
        <p:nvPicPr>
          <p:cNvPr id="26" name="Afbeelding 25"/>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
        <p:nvSpPr>
          <p:cNvPr id="24" name="Tekstvak 23"/>
          <p:cNvSpPr txBox="1"/>
          <p:nvPr/>
        </p:nvSpPr>
        <p:spPr>
          <a:xfrm>
            <a:off x="1463039" y="1411403"/>
            <a:ext cx="10578707" cy="523220"/>
          </a:xfrm>
          <a:prstGeom prst="rect">
            <a:avLst/>
          </a:prstGeom>
          <a:noFill/>
        </p:spPr>
        <p:txBody>
          <a:bodyPr wrap="square" rtlCol="0">
            <a:spAutoFit/>
          </a:bodyPr>
          <a:lstStyle/>
          <a:p>
            <a:r>
              <a:rPr lang="nl-BE" sz="2800" dirty="0" smtClean="0"/>
              <a:t>Inlezen uit vijf aparte formuliervelden: herhaalstructuur</a:t>
            </a:r>
            <a:endParaRPr lang="nl-BE" sz="2800" dirty="0"/>
          </a:p>
        </p:txBody>
      </p:sp>
      <p:pic>
        <p:nvPicPr>
          <p:cNvPr id="27" name="Afbeelding 26"/>
          <p:cNvPicPr/>
          <p:nvPr/>
        </p:nvPicPr>
        <p:blipFill rotWithShape="1">
          <a:blip r:embed="rId6" cstate="print">
            <a:duotone>
              <a:schemeClr val="accent6">
                <a:shade val="45000"/>
                <a:satMod val="135000"/>
              </a:schemeClr>
              <a:prstClr val="white"/>
            </a:duotone>
            <a:extLst>
              <a:ext uri="{28A0092B-C50C-407E-A947-70E740481C1C}">
                <a14:useLocalDpi xmlns:a14="http://schemas.microsoft.com/office/drawing/2010/main" val="0"/>
              </a:ext>
            </a:extLst>
          </a:blip>
          <a:srcRect l="5588" t="27114" r="9423" b="17108"/>
          <a:stretch/>
        </p:blipFill>
        <p:spPr bwMode="auto">
          <a:xfrm>
            <a:off x="3214048" y="2193878"/>
            <a:ext cx="7270845" cy="436728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71019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113</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7" name="Rechthoek 2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stap4 </a:t>
            </a:r>
            <a:endParaRPr lang="nl-BE" dirty="0">
              <a:solidFill>
                <a:schemeClr val="accent2">
                  <a:lumMod val="75000"/>
                </a:schemeClr>
              </a:solidFill>
            </a:endParaRPr>
          </a:p>
        </p:txBody>
      </p:sp>
      <p:sp>
        <p:nvSpPr>
          <p:cNvPr id="28" name="Tekstvak 27"/>
          <p:cNvSpPr txBox="1"/>
          <p:nvPr/>
        </p:nvSpPr>
        <p:spPr>
          <a:xfrm>
            <a:off x="1573624" y="1529310"/>
            <a:ext cx="10468121" cy="1538883"/>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de pagina </a:t>
            </a:r>
            <a:r>
              <a:rPr lang="nl-BE" sz="2800" dirty="0" smtClean="0">
                <a:solidFill>
                  <a:schemeClr val="accent6"/>
                </a:solidFill>
                <a:latin typeface="Code New Roman" panose="020B0609020204030204" pitchFamily="49" charset="0"/>
                <a:cs typeface="Code New Roman" panose="020B0609020204030204" pitchFamily="49" charset="0"/>
              </a:rPr>
              <a:t>bestel.html</a:t>
            </a:r>
            <a:r>
              <a:rPr lang="nl-BE" sz="2800" dirty="0" smtClean="0"/>
              <a:t> in </a:t>
            </a:r>
            <a:r>
              <a:rPr lang="nl-BE" sz="2800" dirty="0" smtClean="0">
                <a:solidFill>
                  <a:schemeClr val="accent6"/>
                </a:solidFill>
                <a:latin typeface="Code New Roman" panose="020B0609020204030204" pitchFamily="49" charset="0"/>
                <a:cs typeface="Code New Roman" panose="020B0609020204030204" pitchFamily="49" charset="0"/>
              </a:rPr>
              <a:t>vb08</a:t>
            </a:r>
            <a:r>
              <a:rPr lang="nl-BE" sz="2800" dirty="0" smtClean="0"/>
              <a:t> in een teksteditor.</a:t>
            </a:r>
          </a:p>
          <a:p>
            <a:pPr marL="514350" indent="-514350">
              <a:spcBef>
                <a:spcPts val="1200"/>
              </a:spcBef>
              <a:buClr>
                <a:schemeClr val="accent6"/>
              </a:buClr>
              <a:buFont typeface="Wingdings 3" panose="05040102010807070707" pitchFamily="18" charset="2"/>
              <a:buChar char=""/>
            </a:pPr>
            <a:r>
              <a:rPr lang="nl-BE" sz="2800" dirty="0" smtClean="0"/>
              <a:t>Wijzig </a:t>
            </a:r>
            <a:r>
              <a:rPr lang="nl-BE" sz="2800" dirty="0"/>
              <a:t>het javascript </a:t>
            </a:r>
            <a:r>
              <a:rPr lang="nl-BE" sz="2800" dirty="0" smtClean="0"/>
              <a:t>zo om </a:t>
            </a:r>
            <a:r>
              <a:rPr lang="nl-BE" sz="2800" dirty="0"/>
              <a:t>de keuze van de bezoeker in te </a:t>
            </a:r>
            <a:r>
              <a:rPr lang="nl-BE" sz="2800" dirty="0" smtClean="0"/>
              <a:t>lezen</a:t>
            </a:r>
            <a:r>
              <a:rPr lang="nl-BE" sz="2800" dirty="0"/>
              <a:t>:</a:t>
            </a:r>
          </a:p>
        </p:txBody>
      </p:sp>
      <p:graphicFrame>
        <p:nvGraphicFramePr>
          <p:cNvPr id="16" name="Tabel 15"/>
          <p:cNvGraphicFramePr>
            <a:graphicFrameLocks noGrp="1"/>
          </p:cNvGraphicFramePr>
          <p:nvPr>
            <p:extLst>
              <p:ext uri="{D42A27DB-BD31-4B8C-83A1-F6EECF244321}">
                <p14:modId xmlns:p14="http://schemas.microsoft.com/office/powerpoint/2010/main" val="3079962484"/>
              </p:ext>
            </p:extLst>
          </p:nvPr>
        </p:nvGraphicFramePr>
        <p:xfrm>
          <a:off x="1573623" y="3155549"/>
          <a:ext cx="10468121" cy="3169920"/>
        </p:xfrm>
        <a:graphic>
          <a:graphicData uri="http://schemas.openxmlformats.org/drawingml/2006/table">
            <a:tbl>
              <a:tblPr firstRow="1" firstCol="1" bandRow="1">
                <a:tableStyleId>{5C22544A-7EE6-4342-B048-85BDC9FD1C3A}</a:tableStyleId>
              </a:tblPr>
              <a:tblGrid>
                <a:gridCol w="582722">
                  <a:extLst>
                    <a:ext uri="{9D8B030D-6E8A-4147-A177-3AD203B41FA5}">
                      <a16:colId xmlns:a16="http://schemas.microsoft.com/office/drawing/2014/main" val="2855085912"/>
                    </a:ext>
                  </a:extLst>
                </a:gridCol>
                <a:gridCol w="9885399">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600" b="0" dirty="0" smtClean="0">
                          <a:effectLst/>
                          <a:latin typeface="+mn-lt"/>
                          <a:ea typeface="+mn-ea"/>
                          <a:cs typeface="+mn-cs"/>
                        </a:rPr>
                        <a:t>49</a:t>
                      </a:r>
                    </a:p>
                    <a:p>
                      <a:pPr algn="r">
                        <a:lnSpc>
                          <a:spcPct val="100000"/>
                        </a:lnSpc>
                        <a:spcAft>
                          <a:spcPts val="0"/>
                        </a:spcAft>
                      </a:pPr>
                      <a:r>
                        <a:rPr lang="nl-BE" sz="2600" b="0" dirty="0" smtClean="0">
                          <a:effectLst/>
                          <a:latin typeface="+mn-lt"/>
                          <a:ea typeface="+mn-ea"/>
                          <a:cs typeface="+mn-cs"/>
                        </a:rPr>
                        <a:t>50</a:t>
                      </a:r>
                    </a:p>
                    <a:p>
                      <a:pPr algn="r">
                        <a:lnSpc>
                          <a:spcPct val="100000"/>
                        </a:lnSpc>
                        <a:spcAft>
                          <a:spcPts val="0"/>
                        </a:spcAft>
                      </a:pPr>
                      <a:r>
                        <a:rPr lang="nl-BE" sz="2600" b="0" dirty="0" smtClean="0">
                          <a:effectLst/>
                          <a:latin typeface="+mn-lt"/>
                          <a:ea typeface="+mn-ea"/>
                          <a:cs typeface="+mn-cs"/>
                        </a:rPr>
                        <a:t>51</a:t>
                      </a:r>
                    </a:p>
                    <a:p>
                      <a:pPr algn="r">
                        <a:lnSpc>
                          <a:spcPct val="100000"/>
                        </a:lnSpc>
                        <a:spcAft>
                          <a:spcPts val="0"/>
                        </a:spcAft>
                      </a:pPr>
                      <a:r>
                        <a:rPr lang="nl-BE" sz="2600" b="0" dirty="0" smtClean="0">
                          <a:effectLst/>
                          <a:latin typeface="+mn-lt"/>
                          <a:ea typeface="+mn-ea"/>
                          <a:cs typeface="+mn-cs"/>
                        </a:rPr>
                        <a:t>52</a:t>
                      </a:r>
                    </a:p>
                    <a:p>
                      <a:pPr algn="r">
                        <a:lnSpc>
                          <a:spcPct val="100000"/>
                        </a:lnSpc>
                        <a:spcAft>
                          <a:spcPts val="0"/>
                        </a:spcAft>
                      </a:pPr>
                      <a:r>
                        <a:rPr lang="nl-BE" sz="2600" b="0" dirty="0" smtClean="0">
                          <a:effectLst/>
                          <a:latin typeface="+mn-lt"/>
                          <a:ea typeface="+mn-ea"/>
                          <a:cs typeface="+mn-cs"/>
                        </a:rPr>
                        <a:t>53</a:t>
                      </a:r>
                    </a:p>
                    <a:p>
                      <a:pPr algn="r">
                        <a:lnSpc>
                          <a:spcPct val="100000"/>
                        </a:lnSpc>
                        <a:spcAft>
                          <a:spcPts val="0"/>
                        </a:spcAft>
                      </a:pPr>
                      <a:r>
                        <a:rPr lang="nl-BE" sz="2600" b="0" dirty="0" smtClean="0">
                          <a:effectLst/>
                          <a:latin typeface="+mn-lt"/>
                          <a:ea typeface="+mn-ea"/>
                          <a:cs typeface="+mn-cs"/>
                        </a:rPr>
                        <a:t>54</a:t>
                      </a:r>
                    </a:p>
                    <a:p>
                      <a:pPr algn="r">
                        <a:lnSpc>
                          <a:spcPct val="100000"/>
                        </a:lnSpc>
                        <a:spcAft>
                          <a:spcPts val="0"/>
                        </a:spcAft>
                      </a:pPr>
                      <a:r>
                        <a:rPr lang="nl-BE" sz="2600" b="0" dirty="0" smtClean="0">
                          <a:effectLst/>
                          <a:latin typeface="+mn-lt"/>
                          <a:ea typeface="+mn-ea"/>
                          <a:cs typeface="+mn-cs"/>
                        </a:rPr>
                        <a:t>55</a:t>
                      </a:r>
                    </a:p>
                    <a:p>
                      <a:pPr algn="r">
                        <a:lnSpc>
                          <a:spcPct val="100000"/>
                        </a:lnSpc>
                        <a:spcAft>
                          <a:spcPts val="0"/>
                        </a:spcAft>
                      </a:pPr>
                      <a:r>
                        <a:rPr lang="nl-BE" sz="2600" b="0" dirty="0" smtClean="0">
                          <a:effectLst/>
                          <a:latin typeface="+mn-lt"/>
                          <a:ea typeface="+mn-ea"/>
                          <a:cs typeface="+mn-cs"/>
                        </a:rPr>
                        <a:t>56</a:t>
                      </a:r>
                      <a:endParaRPr lang="nl-BE" sz="2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bg1">
                              <a:lumMod val="50000"/>
                            </a:schemeClr>
                          </a:solidFill>
                          <a:effectLst/>
                          <a:latin typeface="Code New Roman" panose="020B0609020204030204" pitchFamily="49" charset="0"/>
                          <a:cs typeface="Code New Roman" panose="020B0609020204030204" pitchFamily="49" charset="0"/>
                        </a:rPr>
                        <a:t>// De waarde van de gekozen optie lezen</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let rondjes = document.bestellen.status;</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for (let teller=0; teller&lt;rondjes.length; teller++)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if (rondjes[teller].checked)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keuze = rondjes[teller].value;</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849971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113</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3715098608"/>
              </p:ext>
            </p:extLst>
          </p:nvPr>
        </p:nvGraphicFramePr>
        <p:xfrm>
          <a:off x="1573623" y="3155549"/>
          <a:ext cx="10468121" cy="3169920"/>
        </p:xfrm>
        <a:graphic>
          <a:graphicData uri="http://schemas.openxmlformats.org/drawingml/2006/table">
            <a:tbl>
              <a:tblPr firstRow="1" firstCol="1" bandRow="1">
                <a:tableStyleId>{5C22544A-7EE6-4342-B048-85BDC9FD1C3A}</a:tableStyleId>
              </a:tblPr>
              <a:tblGrid>
                <a:gridCol w="582722">
                  <a:extLst>
                    <a:ext uri="{9D8B030D-6E8A-4147-A177-3AD203B41FA5}">
                      <a16:colId xmlns:a16="http://schemas.microsoft.com/office/drawing/2014/main" val="2855085912"/>
                    </a:ext>
                  </a:extLst>
                </a:gridCol>
                <a:gridCol w="9885399">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600" b="0" dirty="0" smtClean="0">
                          <a:effectLst/>
                          <a:latin typeface="+mn-lt"/>
                          <a:ea typeface="+mn-ea"/>
                          <a:cs typeface="+mn-cs"/>
                        </a:rPr>
                        <a:t>49</a:t>
                      </a:r>
                    </a:p>
                    <a:p>
                      <a:pPr algn="r">
                        <a:lnSpc>
                          <a:spcPct val="100000"/>
                        </a:lnSpc>
                        <a:spcAft>
                          <a:spcPts val="0"/>
                        </a:spcAft>
                      </a:pPr>
                      <a:r>
                        <a:rPr lang="nl-BE" sz="2600" b="0" dirty="0" smtClean="0">
                          <a:effectLst/>
                          <a:latin typeface="+mn-lt"/>
                          <a:ea typeface="+mn-ea"/>
                          <a:cs typeface="+mn-cs"/>
                        </a:rPr>
                        <a:t>50</a:t>
                      </a:r>
                    </a:p>
                    <a:p>
                      <a:pPr algn="r">
                        <a:lnSpc>
                          <a:spcPct val="100000"/>
                        </a:lnSpc>
                        <a:spcAft>
                          <a:spcPts val="0"/>
                        </a:spcAft>
                      </a:pPr>
                      <a:r>
                        <a:rPr lang="nl-BE" sz="2600" b="0" dirty="0" smtClean="0">
                          <a:effectLst/>
                          <a:latin typeface="+mn-lt"/>
                          <a:ea typeface="+mn-ea"/>
                          <a:cs typeface="+mn-cs"/>
                        </a:rPr>
                        <a:t>51</a:t>
                      </a:r>
                    </a:p>
                    <a:p>
                      <a:pPr algn="r">
                        <a:lnSpc>
                          <a:spcPct val="100000"/>
                        </a:lnSpc>
                        <a:spcAft>
                          <a:spcPts val="0"/>
                        </a:spcAft>
                      </a:pPr>
                      <a:r>
                        <a:rPr lang="nl-BE" sz="2600" b="0" dirty="0" smtClean="0">
                          <a:effectLst/>
                          <a:latin typeface="+mn-lt"/>
                          <a:ea typeface="+mn-ea"/>
                          <a:cs typeface="+mn-cs"/>
                        </a:rPr>
                        <a:t>52</a:t>
                      </a:r>
                    </a:p>
                    <a:p>
                      <a:pPr algn="r">
                        <a:lnSpc>
                          <a:spcPct val="100000"/>
                        </a:lnSpc>
                        <a:spcAft>
                          <a:spcPts val="0"/>
                        </a:spcAft>
                      </a:pPr>
                      <a:r>
                        <a:rPr lang="nl-BE" sz="2600" b="0" dirty="0" smtClean="0">
                          <a:effectLst/>
                          <a:latin typeface="+mn-lt"/>
                          <a:ea typeface="+mn-ea"/>
                          <a:cs typeface="+mn-cs"/>
                        </a:rPr>
                        <a:t>53</a:t>
                      </a:r>
                    </a:p>
                    <a:p>
                      <a:pPr algn="r">
                        <a:lnSpc>
                          <a:spcPct val="100000"/>
                        </a:lnSpc>
                        <a:spcAft>
                          <a:spcPts val="0"/>
                        </a:spcAft>
                      </a:pPr>
                      <a:r>
                        <a:rPr lang="nl-BE" sz="2600" b="0" dirty="0" smtClean="0">
                          <a:effectLst/>
                          <a:latin typeface="+mn-lt"/>
                          <a:ea typeface="+mn-ea"/>
                          <a:cs typeface="+mn-cs"/>
                        </a:rPr>
                        <a:t>54</a:t>
                      </a:r>
                    </a:p>
                    <a:p>
                      <a:pPr algn="r">
                        <a:lnSpc>
                          <a:spcPct val="100000"/>
                        </a:lnSpc>
                        <a:spcAft>
                          <a:spcPts val="0"/>
                        </a:spcAft>
                      </a:pPr>
                      <a:r>
                        <a:rPr lang="nl-BE" sz="2600" b="0" dirty="0" smtClean="0">
                          <a:effectLst/>
                          <a:latin typeface="+mn-lt"/>
                          <a:ea typeface="+mn-ea"/>
                          <a:cs typeface="+mn-cs"/>
                        </a:rPr>
                        <a:t>55</a:t>
                      </a:r>
                    </a:p>
                    <a:p>
                      <a:pPr algn="r">
                        <a:lnSpc>
                          <a:spcPct val="100000"/>
                        </a:lnSpc>
                        <a:spcAft>
                          <a:spcPts val="0"/>
                        </a:spcAft>
                      </a:pPr>
                      <a:r>
                        <a:rPr lang="nl-BE" sz="2600" b="0" dirty="0" smtClean="0">
                          <a:effectLst/>
                          <a:latin typeface="+mn-lt"/>
                          <a:ea typeface="+mn-ea"/>
                          <a:cs typeface="+mn-cs"/>
                        </a:rPr>
                        <a:t>56</a:t>
                      </a:r>
                      <a:endParaRPr lang="nl-BE" sz="2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 De waarde van de gekozen optie lezen</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let rondjes = document.bestellen.status;</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for (let teller=0; teller&lt;rondjes.length; teller++)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		if (rondjes[teller].checked)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				keuze = rondjes[teller].value;</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
        <p:nvSpPr>
          <p:cNvPr id="18" name="Rechthoek 17"/>
          <p:cNvSpPr/>
          <p:nvPr/>
        </p:nvSpPr>
        <p:spPr>
          <a:xfrm>
            <a:off x="1463039" y="1542222"/>
            <a:ext cx="3542098"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codewoord voor een herhaalstructuur</a:t>
            </a:r>
            <a:endParaRPr lang="nl-BE" sz="2800" dirty="0"/>
          </a:p>
        </p:txBody>
      </p:sp>
      <p:sp>
        <p:nvSpPr>
          <p:cNvPr id="20" name="Rechthoek 19"/>
          <p:cNvSpPr/>
          <p:nvPr/>
        </p:nvSpPr>
        <p:spPr>
          <a:xfrm>
            <a:off x="3144771" y="5303519"/>
            <a:ext cx="2571551"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initialiseren van een teller</a:t>
            </a:r>
            <a:endParaRPr lang="nl-BE" sz="2800" dirty="0"/>
          </a:p>
        </p:txBody>
      </p:sp>
      <p:sp>
        <p:nvSpPr>
          <p:cNvPr id="23" name="Rechthoek 22"/>
          <p:cNvSpPr/>
          <p:nvPr/>
        </p:nvSpPr>
        <p:spPr>
          <a:xfrm>
            <a:off x="5582652" y="1542222"/>
            <a:ext cx="3914273"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voorwaarde voor het einde van de herhaling</a:t>
            </a:r>
            <a:endParaRPr lang="nl-BE" sz="2800" dirty="0"/>
          </a:p>
        </p:txBody>
      </p:sp>
      <p:sp>
        <p:nvSpPr>
          <p:cNvPr id="25" name="Rechthoek 24"/>
          <p:cNvSpPr/>
          <p:nvPr/>
        </p:nvSpPr>
        <p:spPr>
          <a:xfrm>
            <a:off x="7287470" y="5303519"/>
            <a:ext cx="4575665"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teller met 1 waarde verhogen bij elke herhaling</a:t>
            </a:r>
            <a:endParaRPr lang="nl-BE" sz="2800" dirty="0"/>
          </a:p>
        </p:txBody>
      </p:sp>
      <p:cxnSp>
        <p:nvCxnSpPr>
          <p:cNvPr id="26" name="Rechte verbindingslijn met pijl 25"/>
          <p:cNvCxnSpPr/>
          <p:nvPr/>
        </p:nvCxnSpPr>
        <p:spPr>
          <a:xfrm flipH="1">
            <a:off x="2422227" y="2775284"/>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29" name="Rechte verbindingslijn met pijl 28"/>
          <p:cNvCxnSpPr/>
          <p:nvPr/>
        </p:nvCxnSpPr>
        <p:spPr>
          <a:xfrm flipH="1">
            <a:off x="7539657" y="2775284"/>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30" name="Rechte verbindingslijn met pijl 29"/>
          <p:cNvCxnSpPr/>
          <p:nvPr/>
        </p:nvCxnSpPr>
        <p:spPr>
          <a:xfrm flipH="1" flipV="1">
            <a:off x="4414534" y="4297677"/>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31" name="Rechte verbindingslijn met pijl 30"/>
          <p:cNvCxnSpPr/>
          <p:nvPr/>
        </p:nvCxnSpPr>
        <p:spPr>
          <a:xfrm flipH="1" flipV="1">
            <a:off x="10421824" y="4307737"/>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56430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fade">
                                      <p:cBhvr>
                                        <p:cTn id="18" dur="5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par>
                                <p:cTn id="24" presetID="10" presetClass="entr" presetSubtype="0" fill="hold" nodeType="withEffect">
                                  <p:stCondLst>
                                    <p:cond delay="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par>
                                <p:cTn id="32" presetID="10" presetClass="entr" presetSubtype="0" fill="hold" nodeType="with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fade">
                                      <p:cBhvr>
                                        <p:cTn id="3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3" grpId="0" animBg="1"/>
      <p:bldP spid="2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612877"/>
            <a:ext cx="10578707" cy="5078313"/>
          </a:xfrm>
          <a:prstGeom prst="rect">
            <a:avLst/>
          </a:prstGeom>
        </p:spPr>
        <p:txBody>
          <a:bodyPr wrap="square">
            <a:spAutoFit/>
          </a:bodyPr>
          <a:lstStyle/>
          <a:p>
            <a:r>
              <a:rPr lang="nl-BE" sz="3600" dirty="0"/>
              <a:t>Open </a:t>
            </a:r>
            <a:r>
              <a:rPr lang="nl-BE" sz="3600" dirty="0">
                <a:solidFill>
                  <a:schemeClr val="accent6"/>
                </a:solidFill>
                <a:latin typeface="Code New Roman" panose="020B0609020204030204" pitchFamily="49" charset="0"/>
                <a:cs typeface="Code New Roman" panose="020B0609020204030204" pitchFamily="49" charset="0"/>
              </a:rPr>
              <a:t>vb08</a:t>
            </a:r>
            <a:r>
              <a:rPr lang="nl-BE" sz="3600" dirty="0"/>
              <a:t> in een browser. Hoe werd volgens jou het element gemaakt waarmee je kan doorklikken naar de bestelpagina</a:t>
            </a:r>
            <a:r>
              <a:rPr lang="nl-BE" sz="3600" dirty="0" smtClean="0"/>
              <a:t>.</a:t>
            </a:r>
          </a:p>
          <a:p>
            <a:endParaRPr lang="nl-BE" sz="3600" dirty="0"/>
          </a:p>
          <a:p>
            <a:r>
              <a:rPr lang="nl-BE" sz="3600" dirty="0" smtClean="0"/>
              <a:t> </a:t>
            </a:r>
            <a:r>
              <a:rPr lang="nl-BE" sz="3600" dirty="0"/>
              <a:t>	</a:t>
            </a:r>
            <a:r>
              <a:rPr lang="nl-BE" sz="3600" dirty="0" smtClean="0"/>
              <a:t>	Met </a:t>
            </a:r>
            <a:r>
              <a:rPr lang="nl-BE" sz="3600" dirty="0"/>
              <a:t>een </a:t>
            </a:r>
            <a:r>
              <a:rPr lang="nl-BE" sz="3600" dirty="0" smtClean="0"/>
              <a:t>hyperlink</a:t>
            </a:r>
            <a:br>
              <a:rPr lang="nl-BE" sz="3600" dirty="0" smtClean="0"/>
            </a:br>
            <a:endParaRPr lang="nl-BE" sz="3600" dirty="0"/>
          </a:p>
          <a:p>
            <a:r>
              <a:rPr lang="nl-BE" sz="3600" dirty="0" smtClean="0"/>
              <a:t> </a:t>
            </a:r>
            <a:r>
              <a:rPr lang="nl-BE" sz="3600" dirty="0"/>
              <a:t>	</a:t>
            </a:r>
            <a:r>
              <a:rPr lang="nl-BE" sz="3600" dirty="0" smtClean="0"/>
              <a:t>	Met </a:t>
            </a:r>
            <a:r>
              <a:rPr lang="nl-BE" sz="3600" dirty="0"/>
              <a:t>een gewone </a:t>
            </a:r>
            <a:r>
              <a:rPr lang="nl-BE" sz="3600" dirty="0" smtClean="0"/>
              <a:t>alinea</a:t>
            </a:r>
            <a:br>
              <a:rPr lang="nl-BE" sz="3600" dirty="0" smtClean="0"/>
            </a:br>
            <a:endParaRPr lang="nl-BE" sz="3600" dirty="0"/>
          </a:p>
          <a:p>
            <a:r>
              <a:rPr lang="nl-BE" sz="3600" dirty="0" smtClean="0"/>
              <a:t> </a:t>
            </a:r>
            <a:r>
              <a:rPr lang="nl-BE" sz="3600" dirty="0"/>
              <a:t>	</a:t>
            </a:r>
            <a:r>
              <a:rPr lang="nl-BE" sz="3600" dirty="0" smtClean="0"/>
              <a:t>	Met </a:t>
            </a:r>
            <a:r>
              <a:rPr lang="nl-BE" sz="3600" dirty="0"/>
              <a:t>een formulierknop</a:t>
            </a:r>
          </a:p>
        </p:txBody>
      </p:sp>
      <p:sp>
        <p:nvSpPr>
          <p:cNvPr id="17" name="Rechthoek 16"/>
          <p:cNvSpPr/>
          <p:nvPr/>
        </p:nvSpPr>
        <p:spPr>
          <a:xfrm>
            <a:off x="2463163" y="3786764"/>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8" name="Rechthoek 17"/>
          <p:cNvSpPr/>
          <p:nvPr/>
        </p:nvSpPr>
        <p:spPr>
          <a:xfrm>
            <a:off x="2463163" y="4834906"/>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9" name="Rechthoek 18"/>
          <p:cNvSpPr/>
          <p:nvPr/>
        </p:nvSpPr>
        <p:spPr>
          <a:xfrm>
            <a:off x="2463163" y="5883048"/>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3447764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8.3 Een bolletje kleuren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113</a:t>
            </a: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7" name="Rechthoek 26"/>
          <p:cNvSpPr/>
          <p:nvPr/>
        </p:nvSpPr>
        <p:spPr>
          <a:xfrm>
            <a:off x="1463038" y="2886890"/>
            <a:ext cx="10578707"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1463038" y="1688087"/>
            <a:ext cx="10578707" cy="954107"/>
          </a:xfrm>
          <a:prstGeom prst="rect">
            <a:avLst/>
          </a:prstGeom>
          <a:noFill/>
        </p:spPr>
        <p:txBody>
          <a:bodyPr wrap="square" rtlCol="0">
            <a:spAutoFit/>
          </a:bodyPr>
          <a:lstStyle/>
          <a:p>
            <a:r>
              <a:rPr lang="nl-BE" sz="2800" dirty="0"/>
              <a:t>Bekijk aandachtig de javascript-code in het Sleutelboek op p </a:t>
            </a:r>
            <a:r>
              <a:rPr lang="nl-BE" sz="2800" dirty="0" smtClean="0"/>
              <a:t>98</a:t>
            </a:r>
            <a:r>
              <a:rPr lang="nl-BE" sz="2800" dirty="0"/>
              <a:t>. Waarom is de aanvangswaarde van de teller 0 en niet 1?</a:t>
            </a:r>
          </a:p>
        </p:txBody>
      </p:sp>
    </p:spTree>
    <p:extLst>
      <p:ext uri="{BB962C8B-B14F-4D97-AF65-F5344CB8AC3E}">
        <p14:creationId xmlns:p14="http://schemas.microsoft.com/office/powerpoint/2010/main" val="2160313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8.3 Een bolletje kleuren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113</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7" name="Rechthoek 26"/>
          <p:cNvSpPr/>
          <p:nvPr/>
        </p:nvSpPr>
        <p:spPr>
          <a:xfrm>
            <a:off x="1463039" y="2886890"/>
            <a:ext cx="10578706" cy="382300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1463038" y="1688087"/>
            <a:ext cx="10578707" cy="523220"/>
          </a:xfrm>
          <a:prstGeom prst="rect">
            <a:avLst/>
          </a:prstGeom>
          <a:noFill/>
        </p:spPr>
        <p:txBody>
          <a:bodyPr wrap="square" rtlCol="0">
            <a:spAutoFit/>
          </a:bodyPr>
          <a:lstStyle/>
          <a:p>
            <a:r>
              <a:rPr lang="nl-BE" sz="2800" dirty="0" smtClean="0"/>
              <a:t>Wat zijn de voordelen van elk van beide formulierelementen?</a:t>
            </a:r>
            <a:endParaRPr lang="nl-BE" sz="2800" dirty="0"/>
          </a:p>
        </p:txBody>
      </p:sp>
      <p:pic>
        <p:nvPicPr>
          <p:cNvPr id="17" name="Afbeelding 16"/>
          <p:cNvPicPr/>
          <p:nvPr/>
        </p:nvPicPr>
        <p:blipFill rotWithShape="1">
          <a:blip r:embed="rId5">
            <a:extLst>
              <a:ext uri="{28A0092B-C50C-407E-A947-70E740481C1C}">
                <a14:useLocalDpi xmlns:a14="http://schemas.microsoft.com/office/drawing/2010/main" val="0"/>
              </a:ext>
            </a:extLst>
          </a:blip>
          <a:srcRect l="33800" t="30317" r="42984" b="47014"/>
          <a:stretch/>
        </p:blipFill>
        <p:spPr bwMode="auto">
          <a:xfrm>
            <a:off x="1603285" y="2384007"/>
            <a:ext cx="2418715" cy="1476375"/>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95948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8.3 Een bolletje kleuren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114</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0" name="Tekstvak 19"/>
          <p:cNvSpPr txBox="1"/>
          <p:nvPr/>
        </p:nvSpPr>
        <p:spPr>
          <a:xfrm>
            <a:off x="1463038" y="1688087"/>
            <a:ext cx="10578707" cy="523220"/>
          </a:xfrm>
          <a:prstGeom prst="rect">
            <a:avLst/>
          </a:prstGeom>
          <a:noFill/>
        </p:spPr>
        <p:txBody>
          <a:bodyPr wrap="square" rtlCol="0">
            <a:spAutoFit/>
          </a:bodyPr>
          <a:lstStyle/>
          <a:p>
            <a:r>
              <a:rPr lang="nl-BE" sz="2800" dirty="0" smtClean="0"/>
              <a:t>Wat zijn de voordelen van elk van beide formulierelementen?</a:t>
            </a:r>
            <a:endParaRPr lang="nl-BE" sz="2800" dirty="0"/>
          </a:p>
        </p:txBody>
      </p:sp>
      <p:sp>
        <p:nvSpPr>
          <p:cNvPr id="16" name="Rechthoek 15"/>
          <p:cNvSpPr/>
          <p:nvPr/>
        </p:nvSpPr>
        <p:spPr>
          <a:xfrm>
            <a:off x="1463038" y="2886890"/>
            <a:ext cx="10527365" cy="382300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pic>
        <p:nvPicPr>
          <p:cNvPr id="18" name="Afbeelding 17"/>
          <p:cNvPicPr/>
          <p:nvPr/>
        </p:nvPicPr>
        <p:blipFill rotWithShape="1">
          <a:blip r:embed="rId5" cstate="print">
            <a:extLst>
              <a:ext uri="{28A0092B-C50C-407E-A947-70E740481C1C}">
                <a14:useLocalDpi xmlns:a14="http://schemas.microsoft.com/office/drawing/2010/main" val="0"/>
              </a:ext>
            </a:extLst>
          </a:blip>
          <a:srcRect l="39092" t="28943" r="37180" b="47503"/>
          <a:stretch/>
        </p:blipFill>
        <p:spPr bwMode="auto">
          <a:xfrm>
            <a:off x="9432812" y="2381440"/>
            <a:ext cx="2408555" cy="1466850"/>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Tree>
    <p:extLst>
      <p:ext uri="{BB962C8B-B14F-4D97-AF65-F5344CB8AC3E}">
        <p14:creationId xmlns:p14="http://schemas.microsoft.com/office/powerpoint/2010/main" val="379365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114</a:t>
            </a:r>
            <a:endParaRPr lang="nl-BE" dirty="0">
              <a:solidFill>
                <a:schemeClr val="accent2">
                  <a:lumMod val="75000"/>
                </a:schemeClr>
              </a:solidFill>
            </a:endParaRPr>
          </a:p>
        </p:txBody>
      </p:sp>
      <p:sp>
        <p:nvSpPr>
          <p:cNvPr id="28" name="Tekstvak 27"/>
          <p:cNvSpPr txBox="1"/>
          <p:nvPr/>
        </p:nvSpPr>
        <p:spPr>
          <a:xfrm>
            <a:off x="1573623" y="1476682"/>
            <a:ext cx="10468121" cy="769441"/>
          </a:xfrm>
          <a:prstGeom prst="rect">
            <a:avLst/>
          </a:prstGeom>
          <a:noFill/>
        </p:spPr>
        <p:txBody>
          <a:bodyPr wrap="square" rtlCol="0">
            <a:spAutoFit/>
          </a:bodyPr>
          <a:lstStyle/>
          <a:p>
            <a:pPr>
              <a:spcBef>
                <a:spcPts val="1200"/>
              </a:spcBef>
              <a:buClr>
                <a:schemeClr val="accent6"/>
              </a:buClr>
            </a:pPr>
            <a:r>
              <a:rPr lang="nl-BE" sz="4400" dirty="0" smtClean="0"/>
              <a:t>Herhaalstructuren: alternatief 1</a:t>
            </a:r>
            <a:endParaRPr lang="nl-BE" sz="4400" dirty="0"/>
          </a:p>
        </p:txBody>
      </p:sp>
      <p:graphicFrame>
        <p:nvGraphicFramePr>
          <p:cNvPr id="16" name="Tabel 15"/>
          <p:cNvGraphicFramePr>
            <a:graphicFrameLocks noGrp="1"/>
          </p:cNvGraphicFramePr>
          <p:nvPr>
            <p:extLst>
              <p:ext uri="{D42A27DB-BD31-4B8C-83A1-F6EECF244321}">
                <p14:modId xmlns:p14="http://schemas.microsoft.com/office/powerpoint/2010/main" val="2087969591"/>
              </p:ext>
            </p:extLst>
          </p:nvPr>
        </p:nvGraphicFramePr>
        <p:xfrm>
          <a:off x="1463039" y="2349877"/>
          <a:ext cx="10578705" cy="396240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600" b="0" dirty="0" smtClean="0">
                          <a:effectLst/>
                        </a:rPr>
                        <a:t>49</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50</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51</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52</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53</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54</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55</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56</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57</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58</a:t>
                      </a:r>
                      <a:endParaRPr lang="nl-BE" sz="2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bg1">
                              <a:lumMod val="50000"/>
                            </a:schemeClr>
                          </a:solidFill>
                          <a:effectLst/>
                          <a:latin typeface="Code New Roman" panose="020B0609020204030204" pitchFamily="49" charset="0"/>
                          <a:cs typeface="Code New Roman" panose="020B0609020204030204" pitchFamily="49" charset="0"/>
                        </a:rPr>
                        <a:t>// De waarde van de gekozen optie lezen</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r>
                        <a:rPr lang="it-IT" sz="26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var rondjes = document.bestellen.status;</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var teller = 0;</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while (teller&lt;rondjes.length)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if (rondjes[teller].checked)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keuze = rondjes[teller].value;</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teller++;</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Tree>
    <p:extLst>
      <p:ext uri="{BB962C8B-B14F-4D97-AF65-F5344CB8AC3E}">
        <p14:creationId xmlns:p14="http://schemas.microsoft.com/office/powerpoint/2010/main" val="680908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114</a:t>
            </a:r>
            <a:endParaRPr lang="nl-BE" dirty="0">
              <a:solidFill>
                <a:schemeClr val="accent2">
                  <a:lumMod val="75000"/>
                </a:schemeClr>
              </a:solidFill>
            </a:endParaRPr>
          </a:p>
        </p:txBody>
      </p:sp>
      <p:sp>
        <p:nvSpPr>
          <p:cNvPr id="28" name="Tekstvak 27"/>
          <p:cNvSpPr txBox="1"/>
          <p:nvPr/>
        </p:nvSpPr>
        <p:spPr>
          <a:xfrm>
            <a:off x="1573623" y="1476682"/>
            <a:ext cx="10468121" cy="769441"/>
          </a:xfrm>
          <a:prstGeom prst="rect">
            <a:avLst/>
          </a:prstGeom>
          <a:noFill/>
        </p:spPr>
        <p:txBody>
          <a:bodyPr wrap="square" rtlCol="0">
            <a:spAutoFit/>
          </a:bodyPr>
          <a:lstStyle/>
          <a:p>
            <a:pPr>
              <a:spcBef>
                <a:spcPts val="1200"/>
              </a:spcBef>
              <a:buClr>
                <a:schemeClr val="accent6"/>
              </a:buClr>
            </a:pPr>
            <a:r>
              <a:rPr lang="nl-BE" sz="4400" dirty="0" smtClean="0"/>
              <a:t>Herhaalstructuren: alternatief 2</a:t>
            </a:r>
            <a:endParaRPr lang="nl-BE" sz="4400" dirty="0"/>
          </a:p>
        </p:txBody>
      </p:sp>
      <p:graphicFrame>
        <p:nvGraphicFramePr>
          <p:cNvPr id="16" name="Tabel 15"/>
          <p:cNvGraphicFramePr>
            <a:graphicFrameLocks noGrp="1"/>
          </p:cNvGraphicFramePr>
          <p:nvPr>
            <p:extLst>
              <p:ext uri="{D42A27DB-BD31-4B8C-83A1-F6EECF244321}">
                <p14:modId xmlns:p14="http://schemas.microsoft.com/office/powerpoint/2010/main" val="4258830248"/>
              </p:ext>
            </p:extLst>
          </p:nvPr>
        </p:nvGraphicFramePr>
        <p:xfrm>
          <a:off x="1463039" y="2349877"/>
          <a:ext cx="10578705" cy="435864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600" b="0" dirty="0" smtClean="0">
                          <a:effectLst/>
                        </a:rPr>
                        <a:t>49</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50</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51</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52</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53</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54</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55</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56</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57</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58</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59</a:t>
                      </a:r>
                      <a:endParaRPr lang="nl-BE" sz="2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bg1">
                              <a:lumMod val="50000"/>
                            </a:schemeClr>
                          </a:solidFill>
                          <a:effectLst/>
                          <a:latin typeface="Code New Roman" panose="020B0609020204030204" pitchFamily="49" charset="0"/>
                          <a:cs typeface="Code New Roman" panose="020B0609020204030204" pitchFamily="49" charset="0"/>
                        </a:rPr>
                        <a:t>// De waarde van de gekozen optie lezen</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r>
                        <a:rPr lang="it-IT" sz="26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var rondjes = document.bestellen.status;</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var teller = 0;</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do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if (rondjes[teller].checked)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keuze = rondjes[teller].value;</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teller++;</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while (teller&gt;=rondjes.length;</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Tree>
    <p:extLst>
      <p:ext uri="{BB962C8B-B14F-4D97-AF65-F5344CB8AC3E}">
        <p14:creationId xmlns:p14="http://schemas.microsoft.com/office/powerpoint/2010/main" val="3431107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8.3 Een bolletje kleuren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114</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7" name="Rechthoek 26"/>
          <p:cNvSpPr/>
          <p:nvPr/>
        </p:nvSpPr>
        <p:spPr>
          <a:xfrm>
            <a:off x="1463038" y="2886890"/>
            <a:ext cx="10578707" cy="241662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1463038" y="1688087"/>
            <a:ext cx="10578707" cy="954107"/>
          </a:xfrm>
          <a:prstGeom prst="rect">
            <a:avLst/>
          </a:prstGeom>
          <a:noFill/>
        </p:spPr>
        <p:txBody>
          <a:bodyPr wrap="square" rtlCol="0">
            <a:spAutoFit/>
          </a:bodyPr>
          <a:lstStyle/>
          <a:p>
            <a:r>
              <a:rPr lang="nl-BE" sz="2800" dirty="0"/>
              <a:t>Beide structuren lijken precies hetzelfde te doen. </a:t>
            </a:r>
            <a:r>
              <a:rPr lang="nl-BE" sz="2800" dirty="0" smtClean="0"/>
              <a:t/>
            </a:r>
            <a:br>
              <a:rPr lang="nl-BE" sz="2800" dirty="0" smtClean="0"/>
            </a:br>
            <a:r>
              <a:rPr lang="nl-BE" sz="2800" dirty="0" smtClean="0"/>
              <a:t>Toch </a:t>
            </a:r>
            <a:r>
              <a:rPr lang="nl-BE" sz="2800" dirty="0"/>
              <a:t>is er één belangrijk verschil. Welk?</a:t>
            </a:r>
          </a:p>
        </p:txBody>
      </p:sp>
    </p:spTree>
    <p:extLst>
      <p:ext uri="{BB962C8B-B14F-4D97-AF65-F5344CB8AC3E}">
        <p14:creationId xmlns:p14="http://schemas.microsoft.com/office/powerpoint/2010/main" val="2878240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115</a:t>
            </a:r>
            <a:endParaRPr lang="nl-BE" dirty="0">
              <a:solidFill>
                <a:schemeClr val="accent2">
                  <a:lumMod val="75000"/>
                </a:schemeClr>
              </a:solidFill>
            </a:endParaRPr>
          </a:p>
        </p:txBody>
      </p:sp>
      <p:sp>
        <p:nvSpPr>
          <p:cNvPr id="28" name="Tekstvak 27"/>
          <p:cNvSpPr txBox="1"/>
          <p:nvPr/>
        </p:nvSpPr>
        <p:spPr>
          <a:xfrm>
            <a:off x="1573623" y="1476682"/>
            <a:ext cx="10468121" cy="2062103"/>
          </a:xfrm>
          <a:prstGeom prst="rect">
            <a:avLst/>
          </a:prstGeom>
          <a:noFill/>
        </p:spPr>
        <p:txBody>
          <a:bodyPr wrap="square" rtlCol="0">
            <a:spAutoFit/>
          </a:bodyPr>
          <a:lstStyle/>
          <a:p>
            <a:pPr>
              <a:spcBef>
                <a:spcPts val="1200"/>
              </a:spcBef>
              <a:buClr>
                <a:schemeClr val="accent6"/>
              </a:buClr>
            </a:pPr>
            <a:r>
              <a:rPr lang="nl-BE" sz="3600" dirty="0" smtClean="0"/>
              <a:t>Wat met leerkrachten die ook oud-leerling zijn?</a:t>
            </a:r>
          </a:p>
          <a:p>
            <a:pPr>
              <a:spcBef>
                <a:spcPts val="1200"/>
              </a:spcBef>
              <a:buClr>
                <a:schemeClr val="accent6"/>
              </a:buClr>
            </a:pPr>
            <a:endParaRPr lang="nl-BE" sz="3600" dirty="0" smtClean="0"/>
          </a:p>
          <a:p>
            <a:pPr>
              <a:spcBef>
                <a:spcPts val="1200"/>
              </a:spcBef>
              <a:buClr>
                <a:schemeClr val="accent6"/>
              </a:buClr>
            </a:pPr>
            <a:r>
              <a:rPr lang="nl-BE" sz="3600" dirty="0" smtClean="0"/>
              <a:t>Meerdere opties mogelijk maken in keuzelijsten:</a:t>
            </a:r>
          </a:p>
        </p:txBody>
      </p:sp>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graphicFrame>
        <p:nvGraphicFramePr>
          <p:cNvPr id="15" name="Tabel 14"/>
          <p:cNvGraphicFramePr>
            <a:graphicFrameLocks noGrp="1"/>
          </p:cNvGraphicFramePr>
          <p:nvPr>
            <p:extLst>
              <p:ext uri="{D42A27DB-BD31-4B8C-83A1-F6EECF244321}">
                <p14:modId xmlns:p14="http://schemas.microsoft.com/office/powerpoint/2010/main" val="3094647829"/>
              </p:ext>
            </p:extLst>
          </p:nvPr>
        </p:nvGraphicFramePr>
        <p:xfrm>
          <a:off x="1573623" y="3992877"/>
          <a:ext cx="10468121" cy="609600"/>
        </p:xfrm>
        <a:graphic>
          <a:graphicData uri="http://schemas.openxmlformats.org/drawingml/2006/table">
            <a:tbl>
              <a:tblPr firstRow="1" firstCol="1" bandRow="1">
                <a:tableStyleId>{5C22544A-7EE6-4342-B048-85BDC9FD1C3A}</a:tableStyleId>
              </a:tblPr>
              <a:tblGrid>
                <a:gridCol w="650962">
                  <a:extLst>
                    <a:ext uri="{9D8B030D-6E8A-4147-A177-3AD203B41FA5}">
                      <a16:colId xmlns:a16="http://schemas.microsoft.com/office/drawing/2014/main" val="2855085912"/>
                    </a:ext>
                  </a:extLst>
                </a:gridCol>
                <a:gridCol w="9817159">
                  <a:extLst>
                    <a:ext uri="{9D8B030D-6E8A-4147-A177-3AD203B41FA5}">
                      <a16:colId xmlns:a16="http://schemas.microsoft.com/office/drawing/2014/main" val="2105840097"/>
                    </a:ext>
                  </a:extLst>
                </a:gridCol>
              </a:tblGrid>
              <a:tr h="0">
                <a:tc>
                  <a:txBody>
                    <a:bodyPr/>
                    <a:lstStyle/>
                    <a:p>
                      <a:pPr algn="r">
                        <a:lnSpc>
                          <a:spcPct val="100000"/>
                        </a:lnSpc>
                        <a:spcAft>
                          <a:spcPts val="0"/>
                        </a:spcAft>
                      </a:pP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it-IT" sz="4000" b="0" dirty="0" smtClean="0">
                          <a:solidFill>
                            <a:schemeClr val="accent6"/>
                          </a:solidFill>
                          <a:effectLst/>
                          <a:latin typeface="Code New Roman" panose="020B0609020204030204" pitchFamily="49" charset="0"/>
                          <a:cs typeface="Code New Roman" panose="020B0609020204030204" pitchFamily="49" charset="0"/>
                        </a:rPr>
                        <a:t>&lt;select multiple id="status"&gt;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Rechthoek 17"/>
          <p:cNvSpPr/>
          <p:nvPr/>
        </p:nvSpPr>
        <p:spPr>
          <a:xfrm>
            <a:off x="4947655" y="3842012"/>
            <a:ext cx="2367546" cy="882385"/>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20" name="Tekstvak 19"/>
          <p:cNvSpPr txBox="1"/>
          <p:nvPr/>
        </p:nvSpPr>
        <p:spPr>
          <a:xfrm>
            <a:off x="1573623" y="5677467"/>
            <a:ext cx="10468121" cy="646331"/>
          </a:xfrm>
          <a:prstGeom prst="rect">
            <a:avLst/>
          </a:prstGeom>
          <a:noFill/>
        </p:spPr>
        <p:txBody>
          <a:bodyPr wrap="square" rtlCol="0">
            <a:spAutoFit/>
          </a:bodyPr>
          <a:lstStyle/>
          <a:p>
            <a:pPr>
              <a:spcBef>
                <a:spcPts val="1200"/>
              </a:spcBef>
              <a:buClr>
                <a:schemeClr val="accent6"/>
              </a:buClr>
            </a:pPr>
            <a:r>
              <a:rPr lang="nl-BE" sz="3600" dirty="0" smtClean="0"/>
              <a:t>Maar: </a:t>
            </a:r>
            <a:r>
              <a:rPr lang="nl-BE" sz="3600" dirty="0" smtClean="0">
                <a:solidFill>
                  <a:schemeClr val="accent6"/>
                </a:solidFill>
              </a:rPr>
              <a:t>keuzevakjes </a:t>
            </a:r>
            <a:r>
              <a:rPr lang="nl-BE" sz="3600" dirty="0" smtClean="0"/>
              <a:t>zijn eleganter</a:t>
            </a:r>
          </a:p>
        </p:txBody>
      </p:sp>
    </p:spTree>
    <p:extLst>
      <p:ext uri="{BB962C8B-B14F-4D97-AF65-F5344CB8AC3E}">
        <p14:creationId xmlns:p14="http://schemas.microsoft.com/office/powerpoint/2010/main" val="4017202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childTnLst>
                                </p:cTn>
                              </p:par>
                            </p:childTnLst>
                          </p:cTn>
                        </p:par>
                        <p:par>
                          <p:cTn id="8" fill="hold">
                            <p:stCondLst>
                              <p:cond delay="750"/>
                            </p:stCondLst>
                            <p:childTnLst>
                              <p:par>
                                <p:cTn id="9" presetID="10" presetClass="entr" presetSubtype="0" fill="hold" grpId="0" nodeType="afterEffect">
                                  <p:stCondLst>
                                    <p:cond delay="100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75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7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115</a:t>
            </a:r>
            <a:endParaRPr lang="nl-BE" dirty="0">
              <a:solidFill>
                <a:schemeClr val="accent2">
                  <a:lumMod val="75000"/>
                </a:schemeClr>
              </a:solidFill>
            </a:endParaRPr>
          </a:p>
        </p:txBody>
      </p:sp>
      <p:pic>
        <p:nvPicPr>
          <p:cNvPr id="21" name="Afbeelding 20"/>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2" name="Rechthoek 21"/>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stap5 </a:t>
            </a:r>
            <a:endParaRPr lang="nl-BE" dirty="0">
              <a:solidFill>
                <a:schemeClr val="accent2">
                  <a:lumMod val="75000"/>
                </a:schemeClr>
              </a:solidFill>
            </a:endParaRPr>
          </a:p>
        </p:txBody>
      </p:sp>
      <p:sp>
        <p:nvSpPr>
          <p:cNvPr id="23" name="Tekstvak 22"/>
          <p:cNvSpPr txBox="1"/>
          <p:nvPr/>
        </p:nvSpPr>
        <p:spPr>
          <a:xfrm>
            <a:off x="1573624" y="1529310"/>
            <a:ext cx="10468121" cy="1538883"/>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de pagina </a:t>
            </a:r>
            <a:r>
              <a:rPr lang="nl-BE" sz="2800" dirty="0" smtClean="0">
                <a:solidFill>
                  <a:schemeClr val="accent6"/>
                </a:solidFill>
                <a:latin typeface="Code New Roman" panose="020B0609020204030204" pitchFamily="49" charset="0"/>
                <a:cs typeface="Code New Roman" panose="020B0609020204030204" pitchFamily="49" charset="0"/>
              </a:rPr>
              <a:t>bestel.html</a:t>
            </a:r>
            <a:r>
              <a:rPr lang="nl-BE" sz="2800" dirty="0" smtClean="0"/>
              <a:t> in </a:t>
            </a:r>
            <a:r>
              <a:rPr lang="nl-BE" sz="2800" dirty="0" smtClean="0">
                <a:solidFill>
                  <a:schemeClr val="accent6"/>
                </a:solidFill>
                <a:latin typeface="Code New Roman" panose="020B0609020204030204" pitchFamily="49" charset="0"/>
                <a:cs typeface="Code New Roman" panose="020B0609020204030204" pitchFamily="49" charset="0"/>
              </a:rPr>
              <a:t>vb08</a:t>
            </a:r>
            <a:r>
              <a:rPr lang="nl-BE" sz="2800" dirty="0" smtClean="0"/>
              <a:t> in een teksteditor.</a:t>
            </a:r>
          </a:p>
          <a:p>
            <a:pPr marL="514350" indent="-514350">
              <a:spcBef>
                <a:spcPts val="1200"/>
              </a:spcBef>
              <a:buClr>
                <a:schemeClr val="accent6"/>
              </a:buClr>
              <a:buFont typeface="Wingdings 3" panose="05040102010807070707" pitchFamily="18" charset="2"/>
              <a:buChar char=""/>
            </a:pPr>
            <a:r>
              <a:rPr lang="nl-BE" sz="2800" dirty="0" smtClean="0"/>
              <a:t>Pas </a:t>
            </a:r>
            <a:r>
              <a:rPr lang="nl-BE" sz="2800" dirty="0"/>
              <a:t>de code van het html-formulier aan om van de keuzerondjes </a:t>
            </a:r>
            <a:r>
              <a:rPr lang="nl-BE" sz="2800" dirty="0" smtClean="0"/>
              <a:t>keuzevakjes </a:t>
            </a:r>
            <a:r>
              <a:rPr lang="nl-BE" sz="2800" dirty="0"/>
              <a:t>te maken:</a:t>
            </a:r>
          </a:p>
        </p:txBody>
      </p:sp>
      <p:graphicFrame>
        <p:nvGraphicFramePr>
          <p:cNvPr id="24" name="Tabel 23"/>
          <p:cNvGraphicFramePr>
            <a:graphicFrameLocks noGrp="1"/>
          </p:cNvGraphicFramePr>
          <p:nvPr>
            <p:extLst>
              <p:ext uri="{D42A27DB-BD31-4B8C-83A1-F6EECF244321}">
                <p14:modId xmlns:p14="http://schemas.microsoft.com/office/powerpoint/2010/main" val="751240776"/>
              </p:ext>
            </p:extLst>
          </p:nvPr>
        </p:nvGraphicFramePr>
        <p:xfrm>
          <a:off x="1573623" y="3155549"/>
          <a:ext cx="10468121" cy="3505200"/>
        </p:xfrm>
        <a:graphic>
          <a:graphicData uri="http://schemas.openxmlformats.org/drawingml/2006/table">
            <a:tbl>
              <a:tblPr firstRow="1" firstCol="1" bandRow="1">
                <a:tableStyleId>{5C22544A-7EE6-4342-B048-85BDC9FD1C3A}</a:tableStyleId>
              </a:tblPr>
              <a:tblGrid>
                <a:gridCol w="582722">
                  <a:extLst>
                    <a:ext uri="{9D8B030D-6E8A-4147-A177-3AD203B41FA5}">
                      <a16:colId xmlns:a16="http://schemas.microsoft.com/office/drawing/2014/main" val="2855085912"/>
                    </a:ext>
                  </a:extLst>
                </a:gridCol>
                <a:gridCol w="9885399">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300" b="0" dirty="0" smtClean="0">
                          <a:effectLst/>
                        </a:rPr>
                        <a:t>21</a:t>
                      </a:r>
                    </a:p>
                    <a:p>
                      <a:pPr algn="r">
                        <a:lnSpc>
                          <a:spcPct val="100000"/>
                        </a:lnSpc>
                        <a:spcAft>
                          <a:spcPts val="0"/>
                        </a:spcAft>
                      </a:pPr>
                      <a:endPar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p>
                    <a:p>
                      <a:pPr algn="r">
                        <a:lnSpc>
                          <a:spcPct val="100000"/>
                        </a:lnSpc>
                        <a:spcAft>
                          <a:spcPts val="0"/>
                        </a:spcAft>
                      </a:pPr>
                      <a:endPar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23</a:t>
                      </a:r>
                    </a:p>
                    <a:p>
                      <a:pPr algn="r">
                        <a:lnSpc>
                          <a:spcPct val="100000"/>
                        </a:lnSpc>
                        <a:spcAft>
                          <a:spcPts val="0"/>
                        </a:spcAft>
                      </a:pPr>
                      <a:endPar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24</a:t>
                      </a:r>
                    </a:p>
                    <a:p>
                      <a:pPr algn="r">
                        <a:lnSpc>
                          <a:spcPct val="100000"/>
                        </a:lnSpc>
                        <a:spcAft>
                          <a:spcPts val="0"/>
                        </a:spcAft>
                      </a:pPr>
                      <a:endPar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&lt;td&gt;&lt;input type="checkbox" name="status" id="status" </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	value="leerling"&gt;</a:t>
                      </a:r>
                      <a:r>
                        <a:rPr lang="it-IT" sz="2300" b="0" dirty="0" smtClean="0">
                          <a:solidFill>
                            <a:schemeClr val="tx1"/>
                          </a:solidFill>
                          <a:effectLst/>
                          <a:latin typeface="Code New Roman" panose="020B0609020204030204" pitchFamily="49" charset="0"/>
                          <a:cs typeface="Code New Roman" panose="020B0609020204030204" pitchFamily="49" charset="0"/>
                        </a:rPr>
                        <a:t>Leerling</a:t>
                      </a:r>
                      <a:r>
                        <a:rPr lang="it-IT" sz="2300" b="0" dirty="0" smtClean="0">
                          <a:solidFill>
                            <a:schemeClr val="accent6"/>
                          </a:solidFill>
                          <a:effectLst/>
                          <a:latin typeface="Code New Roman" panose="020B0609020204030204" pitchFamily="49" charset="0"/>
                          <a:cs typeface="Code New Roman" panose="020B0609020204030204" pitchFamily="49" charset="0"/>
                        </a:rPr>
                        <a:t>&lt;br&gt;</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&lt;input type="checkbox" name="status" value="oud-leerling"&gt; 	</a:t>
                      </a:r>
                      <a:r>
                        <a:rPr lang="it-IT" sz="2300" b="0" dirty="0" smtClean="0">
                          <a:solidFill>
                            <a:schemeClr val="tx1"/>
                          </a:solidFill>
                          <a:effectLst/>
                          <a:latin typeface="Code New Roman" panose="020B0609020204030204" pitchFamily="49" charset="0"/>
                          <a:cs typeface="Code New Roman" panose="020B0609020204030204" pitchFamily="49" charset="0"/>
                        </a:rPr>
                        <a:t>Oud-leerling</a:t>
                      </a:r>
                      <a:r>
                        <a:rPr lang="it-IT" sz="2300" b="0" dirty="0" smtClean="0">
                          <a:solidFill>
                            <a:schemeClr val="accent6"/>
                          </a:solidFill>
                          <a:effectLst/>
                          <a:latin typeface="Code New Roman" panose="020B0609020204030204" pitchFamily="49" charset="0"/>
                          <a:cs typeface="Code New Roman" panose="020B0609020204030204" pitchFamily="49" charset="0"/>
                        </a:rPr>
                        <a:t>&lt;br&gt;</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&lt;input type="checkbox" name="status" value="leerkracht"&gt;</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	</a:t>
                      </a:r>
                      <a:r>
                        <a:rPr lang="it-IT" sz="2300" b="0" dirty="0" smtClean="0">
                          <a:solidFill>
                            <a:schemeClr val="tx1"/>
                          </a:solidFill>
                          <a:effectLst/>
                          <a:latin typeface="Code New Roman" panose="020B0609020204030204" pitchFamily="49" charset="0"/>
                          <a:cs typeface="Code New Roman" panose="020B0609020204030204" pitchFamily="49" charset="0"/>
                        </a:rPr>
                        <a:t>Leerkracht</a:t>
                      </a:r>
                      <a:r>
                        <a:rPr lang="it-IT" sz="2300" b="0" dirty="0" smtClean="0">
                          <a:solidFill>
                            <a:schemeClr val="accent6"/>
                          </a:solidFill>
                          <a:effectLst/>
                          <a:latin typeface="Code New Roman" panose="020B0609020204030204" pitchFamily="49" charset="0"/>
                          <a:cs typeface="Code New Roman" panose="020B0609020204030204" pitchFamily="49" charset="0"/>
                        </a:rPr>
                        <a:t>&lt;br&gt;</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&lt;input type="checkbox" name="status" value="Oud-leerkracht"&gt; 	</a:t>
                      </a:r>
                      <a:r>
                        <a:rPr lang="it-IT" sz="2300" b="0" dirty="0" smtClean="0">
                          <a:solidFill>
                            <a:schemeClr val="tx1"/>
                          </a:solidFill>
                          <a:effectLst/>
                          <a:latin typeface="Code New Roman" panose="020B0609020204030204" pitchFamily="49" charset="0"/>
                          <a:cs typeface="Code New Roman" panose="020B0609020204030204" pitchFamily="49" charset="0"/>
                        </a:rPr>
                        <a:t>Oud-leerkracht</a:t>
                      </a:r>
                      <a:r>
                        <a:rPr lang="it-IT" sz="2300" b="0" dirty="0" smtClean="0">
                          <a:solidFill>
                            <a:schemeClr val="accent6"/>
                          </a:solidFill>
                          <a:effectLst/>
                          <a:latin typeface="Code New Roman" panose="020B0609020204030204" pitchFamily="49" charset="0"/>
                          <a:cs typeface="Code New Roman" panose="020B0609020204030204" pitchFamily="49" charset="0"/>
                        </a:rPr>
                        <a:t>&lt;br&gt;</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&lt;input type="checkbox" name="status" value="niet"&gt;</a:t>
                      </a:r>
                      <a:r>
                        <a:rPr lang="it-IT" sz="2300" b="0" dirty="0" smtClean="0">
                          <a:solidFill>
                            <a:schemeClr val="tx1"/>
                          </a:solidFill>
                          <a:effectLst/>
                          <a:latin typeface="Code New Roman" panose="020B0609020204030204" pitchFamily="49" charset="0"/>
                          <a:cs typeface="Code New Roman" panose="020B0609020204030204" pitchFamily="49" charset="0"/>
                        </a:rPr>
                        <a:t>Andere</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	&lt;/td&gt;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684044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6" name="Rechthoek 15"/>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115</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0" name="Rechthoek 19"/>
          <p:cNvSpPr/>
          <p:nvPr/>
        </p:nvSpPr>
        <p:spPr>
          <a:xfrm>
            <a:off x="1463038" y="2886890"/>
            <a:ext cx="10578707" cy="131934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5" name="Tekstvak 24"/>
          <p:cNvSpPr txBox="1"/>
          <p:nvPr/>
        </p:nvSpPr>
        <p:spPr>
          <a:xfrm>
            <a:off x="1463038" y="1688087"/>
            <a:ext cx="10578707" cy="954107"/>
          </a:xfrm>
          <a:prstGeom prst="rect">
            <a:avLst/>
          </a:prstGeom>
          <a:noFill/>
        </p:spPr>
        <p:txBody>
          <a:bodyPr wrap="square" rtlCol="0">
            <a:spAutoFit/>
          </a:bodyPr>
          <a:lstStyle/>
          <a:p>
            <a:r>
              <a:rPr lang="nl-BE" sz="2800" dirty="0"/>
              <a:t>Open de pagina </a:t>
            </a:r>
            <a:r>
              <a:rPr lang="nl-BE" sz="2800" dirty="0" smtClean="0">
                <a:solidFill>
                  <a:schemeClr val="accent6"/>
                </a:solidFill>
                <a:latin typeface="Code New Roman" panose="020B0609020204030204" pitchFamily="49" charset="0"/>
                <a:cs typeface="Code New Roman" panose="020B0609020204030204" pitchFamily="49" charset="0"/>
              </a:rPr>
              <a:t>bestel.html</a:t>
            </a:r>
            <a:r>
              <a:rPr lang="nl-BE" sz="2800" dirty="0" smtClean="0"/>
              <a:t> in </a:t>
            </a:r>
            <a:r>
              <a:rPr lang="nl-BE" sz="2800" dirty="0"/>
              <a:t>een browser en vink twee keuzevakjes aan. Wat stel je vast?</a:t>
            </a:r>
          </a:p>
        </p:txBody>
      </p:sp>
      <p:sp>
        <p:nvSpPr>
          <p:cNvPr id="26" name="Rechthoek 25"/>
          <p:cNvSpPr/>
          <p:nvPr/>
        </p:nvSpPr>
        <p:spPr>
          <a:xfrm>
            <a:off x="1463038" y="5187511"/>
            <a:ext cx="10578707" cy="131934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7" name="Tekstvak 26"/>
          <p:cNvSpPr txBox="1"/>
          <p:nvPr/>
        </p:nvSpPr>
        <p:spPr>
          <a:xfrm>
            <a:off x="1423850" y="4490509"/>
            <a:ext cx="10578707" cy="523220"/>
          </a:xfrm>
          <a:prstGeom prst="rect">
            <a:avLst/>
          </a:prstGeom>
          <a:noFill/>
        </p:spPr>
        <p:txBody>
          <a:bodyPr wrap="square" rtlCol="0">
            <a:spAutoFit/>
          </a:bodyPr>
          <a:lstStyle/>
          <a:p>
            <a:r>
              <a:rPr lang="nl-BE" sz="2800" dirty="0" smtClean="0"/>
              <a:t>Hoe kan je dat verklaren?</a:t>
            </a:r>
            <a:endParaRPr lang="nl-BE" sz="2800" dirty="0"/>
          </a:p>
        </p:txBody>
      </p:sp>
    </p:spTree>
    <p:extLst>
      <p:ext uri="{BB962C8B-B14F-4D97-AF65-F5344CB8AC3E}">
        <p14:creationId xmlns:p14="http://schemas.microsoft.com/office/powerpoint/2010/main" val="2886917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116</a:t>
            </a:r>
            <a:endParaRPr lang="nl-BE" dirty="0">
              <a:solidFill>
                <a:schemeClr val="accent2">
                  <a:lumMod val="75000"/>
                </a:schemeClr>
              </a:solidFill>
            </a:endParaRPr>
          </a:p>
        </p:txBody>
      </p:sp>
      <p:sp>
        <p:nvSpPr>
          <p:cNvPr id="28" name="Tekstvak 27"/>
          <p:cNvSpPr txBox="1"/>
          <p:nvPr/>
        </p:nvSpPr>
        <p:spPr>
          <a:xfrm>
            <a:off x="1573623" y="1476682"/>
            <a:ext cx="10468121" cy="2769989"/>
          </a:xfrm>
          <a:prstGeom prst="rect">
            <a:avLst/>
          </a:prstGeom>
          <a:noFill/>
        </p:spPr>
        <p:txBody>
          <a:bodyPr wrap="square" rtlCol="0">
            <a:spAutoFit/>
          </a:bodyPr>
          <a:lstStyle/>
          <a:p>
            <a:pPr>
              <a:spcBef>
                <a:spcPts val="1200"/>
              </a:spcBef>
              <a:buClr>
                <a:schemeClr val="accent6"/>
              </a:buClr>
            </a:pPr>
            <a:r>
              <a:rPr lang="nl-BE" sz="3600" dirty="0" smtClean="0"/>
              <a:t>Meerdere opties mogelijk, dus:</a:t>
            </a:r>
          </a:p>
          <a:p>
            <a:pPr>
              <a:spcBef>
                <a:spcPts val="1200"/>
              </a:spcBef>
              <a:buClr>
                <a:schemeClr val="accent6"/>
              </a:buClr>
            </a:pPr>
            <a:endParaRPr lang="nl-BE" sz="3600" dirty="0"/>
          </a:p>
          <a:p>
            <a:pPr marL="571500" indent="-571500">
              <a:spcBef>
                <a:spcPts val="1200"/>
              </a:spcBef>
              <a:buClr>
                <a:schemeClr val="accent6"/>
              </a:buClr>
              <a:buFont typeface="Wingdings" panose="05000000000000000000" pitchFamily="2" charset="2"/>
              <a:buChar char="§"/>
            </a:pPr>
            <a:r>
              <a:rPr lang="nl-BE" sz="3600" dirty="0" smtClean="0"/>
              <a:t>Prijs berekenen in de herhaalstructuur zelf</a:t>
            </a:r>
          </a:p>
          <a:p>
            <a:pPr marL="571500" indent="-571500">
              <a:spcBef>
                <a:spcPts val="1200"/>
              </a:spcBef>
              <a:buClr>
                <a:schemeClr val="accent6"/>
              </a:buClr>
              <a:buFont typeface="Wingdings" panose="05000000000000000000" pitchFamily="2" charset="2"/>
              <a:buChar char="§"/>
            </a:pPr>
            <a:r>
              <a:rPr lang="nl-BE" sz="3600" dirty="0" smtClean="0"/>
              <a:t>Aanvangswaarde van prijs = 20</a:t>
            </a:r>
          </a:p>
        </p:txBody>
      </p:sp>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Tree>
    <p:extLst>
      <p:ext uri="{BB962C8B-B14F-4D97-AF65-F5344CB8AC3E}">
        <p14:creationId xmlns:p14="http://schemas.microsoft.com/office/powerpoint/2010/main" val="73442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612877"/>
            <a:ext cx="10578707" cy="5078313"/>
          </a:xfrm>
          <a:prstGeom prst="rect">
            <a:avLst/>
          </a:prstGeom>
        </p:spPr>
        <p:txBody>
          <a:bodyPr wrap="square">
            <a:spAutoFit/>
          </a:bodyPr>
          <a:lstStyle/>
          <a:p>
            <a:r>
              <a:rPr lang="nl-BE" sz="3600" dirty="0"/>
              <a:t>Bekijk nu de </a:t>
            </a:r>
            <a:r>
              <a:rPr lang="nl-BE" sz="3600" dirty="0" err="1"/>
              <a:t>html-code</a:t>
            </a:r>
            <a:r>
              <a:rPr lang="nl-BE" sz="3600" dirty="0"/>
              <a:t> van het bestand </a:t>
            </a:r>
            <a:r>
              <a:rPr lang="nl-BE" sz="3600" dirty="0">
                <a:solidFill>
                  <a:schemeClr val="accent6"/>
                </a:solidFill>
                <a:latin typeface="Code New Roman" panose="020B0609020204030204" pitchFamily="49" charset="0"/>
                <a:cs typeface="Code New Roman" panose="020B0609020204030204" pitchFamily="49" charset="0"/>
              </a:rPr>
              <a:t>index.html</a:t>
            </a:r>
            <a:r>
              <a:rPr lang="nl-BE" sz="3600" dirty="0"/>
              <a:t>. Hoe werd dit element effectief gemaakt</a:t>
            </a:r>
            <a:r>
              <a:rPr lang="nl-BE" sz="3600" dirty="0" smtClean="0"/>
              <a:t>?</a:t>
            </a:r>
          </a:p>
          <a:p>
            <a:endParaRPr lang="nl-BE" sz="3600" dirty="0"/>
          </a:p>
          <a:p>
            <a:r>
              <a:rPr lang="nl-BE" sz="3600" dirty="0" smtClean="0"/>
              <a:t> </a:t>
            </a:r>
            <a:r>
              <a:rPr lang="nl-BE" sz="3600" dirty="0"/>
              <a:t>	</a:t>
            </a:r>
            <a:r>
              <a:rPr lang="nl-BE" sz="3600" dirty="0" smtClean="0"/>
              <a:t>	Met </a:t>
            </a:r>
            <a:r>
              <a:rPr lang="nl-BE" sz="3600" dirty="0"/>
              <a:t>een </a:t>
            </a:r>
            <a:r>
              <a:rPr lang="nl-BE" sz="3600" dirty="0" smtClean="0"/>
              <a:t>hyperlink</a:t>
            </a:r>
            <a:br>
              <a:rPr lang="nl-BE" sz="3600" dirty="0" smtClean="0"/>
            </a:br>
            <a:endParaRPr lang="nl-BE" sz="3600" dirty="0"/>
          </a:p>
          <a:p>
            <a:r>
              <a:rPr lang="nl-BE" sz="3600" dirty="0" smtClean="0"/>
              <a:t> </a:t>
            </a:r>
            <a:r>
              <a:rPr lang="nl-BE" sz="3600" dirty="0"/>
              <a:t>	</a:t>
            </a:r>
            <a:r>
              <a:rPr lang="nl-BE" sz="3600" dirty="0" smtClean="0"/>
              <a:t>	Met </a:t>
            </a:r>
            <a:r>
              <a:rPr lang="nl-BE" sz="3600" dirty="0"/>
              <a:t>een gewone </a:t>
            </a:r>
            <a:r>
              <a:rPr lang="nl-BE" sz="3600" dirty="0" smtClean="0"/>
              <a:t>alinea</a:t>
            </a:r>
            <a:br>
              <a:rPr lang="nl-BE" sz="3600" dirty="0" smtClean="0"/>
            </a:br>
            <a:endParaRPr lang="nl-BE" sz="3600" dirty="0"/>
          </a:p>
          <a:p>
            <a:r>
              <a:rPr lang="nl-BE" sz="3600" dirty="0" smtClean="0"/>
              <a:t> </a:t>
            </a:r>
            <a:r>
              <a:rPr lang="nl-BE" sz="3600" dirty="0"/>
              <a:t>	</a:t>
            </a:r>
            <a:r>
              <a:rPr lang="nl-BE" sz="3600" dirty="0" smtClean="0"/>
              <a:t>	Met </a:t>
            </a:r>
            <a:r>
              <a:rPr lang="nl-BE" sz="3600" dirty="0"/>
              <a:t>een formulierknop</a:t>
            </a:r>
          </a:p>
        </p:txBody>
      </p:sp>
      <p:sp>
        <p:nvSpPr>
          <p:cNvPr id="17" name="Rechthoek 16"/>
          <p:cNvSpPr/>
          <p:nvPr/>
        </p:nvSpPr>
        <p:spPr>
          <a:xfrm>
            <a:off x="2463163" y="3786764"/>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8" name="Rechthoek 17"/>
          <p:cNvSpPr/>
          <p:nvPr/>
        </p:nvSpPr>
        <p:spPr>
          <a:xfrm>
            <a:off x="2463163" y="4834906"/>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9" name="Rechthoek 18"/>
          <p:cNvSpPr/>
          <p:nvPr/>
        </p:nvSpPr>
        <p:spPr>
          <a:xfrm>
            <a:off x="2463163" y="5883048"/>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865477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116</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pic>
        <p:nvPicPr>
          <p:cNvPr id="14" name="Afbeelding 13"/>
          <p:cNvPicPr/>
          <p:nvPr/>
        </p:nvPicPr>
        <p:blipFill rotWithShape="1">
          <a:blip r:embed="rId6">
            <a:duotone>
              <a:schemeClr val="accent6">
                <a:shade val="45000"/>
                <a:satMod val="135000"/>
              </a:schemeClr>
              <a:prstClr val="white"/>
            </a:duotone>
            <a:extLst>
              <a:ext uri="{28A0092B-C50C-407E-A947-70E740481C1C}">
                <a14:useLocalDpi xmlns:a14="http://schemas.microsoft.com/office/drawing/2010/main" val="0"/>
              </a:ext>
            </a:extLst>
          </a:blip>
          <a:srcRect l="25784" t="18721" r="29600" b="8173"/>
          <a:stretch/>
        </p:blipFill>
        <p:spPr bwMode="auto">
          <a:xfrm>
            <a:off x="3698955" y="1438227"/>
            <a:ext cx="4994737" cy="523827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06754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116</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16" name="Rechthoek 15"/>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stap6 </a:t>
            </a:r>
            <a:endParaRPr lang="nl-BE" dirty="0">
              <a:solidFill>
                <a:schemeClr val="accent2">
                  <a:lumMod val="75000"/>
                </a:schemeClr>
              </a:solidFill>
            </a:endParaRPr>
          </a:p>
        </p:txBody>
      </p:sp>
      <p:graphicFrame>
        <p:nvGraphicFramePr>
          <p:cNvPr id="18" name="Tabel 17"/>
          <p:cNvGraphicFramePr>
            <a:graphicFrameLocks noGrp="1"/>
          </p:cNvGraphicFramePr>
          <p:nvPr>
            <p:extLst>
              <p:ext uri="{D42A27DB-BD31-4B8C-83A1-F6EECF244321}">
                <p14:modId xmlns:p14="http://schemas.microsoft.com/office/powerpoint/2010/main" val="4277363955"/>
              </p:ext>
            </p:extLst>
          </p:nvPr>
        </p:nvGraphicFramePr>
        <p:xfrm>
          <a:off x="1463039" y="1417890"/>
          <a:ext cx="10578705" cy="5292002"/>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5292002">
                <a:tc>
                  <a:txBody>
                    <a:bodyPr/>
                    <a:lstStyle/>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49</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50</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51</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52</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53</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54</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55</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56</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57</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58</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59</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60</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61</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62</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63</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64</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65</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66</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67</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68</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waarde van de geselecteerde vakjes lezen en de prijs berekenen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let vakjes = document.bestellen.status;</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let keuze=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let prijs = 20;</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for (let teller=0; teller&lt;vakjes.length; teller++)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if (vakjes[teller].checked)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keuze = keuze + vakjes[teller].value;</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switch (teller)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case 0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prijs = prijs - 5;</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case 1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case 3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prijs = prijs - 7.5;</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case 2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prijs = prijs - 10;</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921107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6" name="Rechthoek 15"/>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117</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5" name="Tekstvak 24"/>
          <p:cNvSpPr txBox="1"/>
          <p:nvPr/>
        </p:nvSpPr>
        <p:spPr>
          <a:xfrm>
            <a:off x="1463038" y="1688087"/>
            <a:ext cx="10578707" cy="2246769"/>
          </a:xfrm>
          <a:prstGeom prst="rect">
            <a:avLst/>
          </a:prstGeom>
          <a:noFill/>
        </p:spPr>
        <p:txBody>
          <a:bodyPr wrap="square" rtlCol="0">
            <a:spAutoFit/>
          </a:bodyPr>
          <a:lstStyle/>
          <a:p>
            <a:r>
              <a:rPr lang="nl-BE" sz="2800" dirty="0"/>
              <a:t>Wordt de korting op de prijs van het ticket correct berekend</a:t>
            </a:r>
            <a:r>
              <a:rPr lang="nl-BE" sz="2800" dirty="0" smtClean="0"/>
              <a:t>?</a:t>
            </a:r>
          </a:p>
          <a:p>
            <a:endParaRPr lang="nl-BE" sz="2800" dirty="0"/>
          </a:p>
          <a:p>
            <a:r>
              <a:rPr lang="nl-BE" sz="2800" dirty="0" smtClean="0"/>
              <a:t>		Ja</a:t>
            </a:r>
          </a:p>
          <a:p>
            <a:endParaRPr lang="nl-BE" sz="2800" dirty="0"/>
          </a:p>
          <a:p>
            <a:r>
              <a:rPr lang="nl-BE" sz="2800" dirty="0" smtClean="0"/>
              <a:t>		Nee</a:t>
            </a:r>
          </a:p>
        </p:txBody>
      </p:sp>
      <p:sp>
        <p:nvSpPr>
          <p:cNvPr id="19" name="Tekstvak 18"/>
          <p:cNvSpPr txBox="1"/>
          <p:nvPr/>
        </p:nvSpPr>
        <p:spPr>
          <a:xfrm>
            <a:off x="1463037" y="4297677"/>
            <a:ext cx="10578707" cy="2246769"/>
          </a:xfrm>
          <a:prstGeom prst="rect">
            <a:avLst/>
          </a:prstGeom>
          <a:noFill/>
        </p:spPr>
        <p:txBody>
          <a:bodyPr wrap="square" rtlCol="0">
            <a:spAutoFit/>
          </a:bodyPr>
          <a:lstStyle/>
          <a:p>
            <a:r>
              <a:rPr lang="nl-BE" sz="2800" dirty="0"/>
              <a:t>Wordt de waarde van de keuze correct weergegeven</a:t>
            </a:r>
            <a:r>
              <a:rPr lang="nl-BE" sz="2800" dirty="0" smtClean="0"/>
              <a:t>?</a:t>
            </a:r>
          </a:p>
          <a:p>
            <a:endParaRPr lang="nl-BE" sz="2800" dirty="0"/>
          </a:p>
          <a:p>
            <a:r>
              <a:rPr lang="nl-BE" sz="2800" dirty="0" smtClean="0"/>
              <a:t>		Ja</a:t>
            </a:r>
          </a:p>
          <a:p>
            <a:endParaRPr lang="nl-BE" sz="2800" dirty="0"/>
          </a:p>
          <a:p>
            <a:r>
              <a:rPr lang="nl-BE" sz="2800" dirty="0" smtClean="0"/>
              <a:t>		Nee</a:t>
            </a:r>
          </a:p>
        </p:txBody>
      </p:sp>
      <p:sp>
        <p:nvSpPr>
          <p:cNvPr id="21" name="Rechthoek 20"/>
          <p:cNvSpPr/>
          <p:nvPr/>
        </p:nvSpPr>
        <p:spPr>
          <a:xfrm>
            <a:off x="2537860" y="2474512"/>
            <a:ext cx="612000" cy="612000"/>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2" name="Rechthoek 21"/>
          <p:cNvSpPr/>
          <p:nvPr/>
        </p:nvSpPr>
        <p:spPr>
          <a:xfrm>
            <a:off x="2537860" y="3317798"/>
            <a:ext cx="612000" cy="612000"/>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3" name="Rechthoek 22"/>
          <p:cNvSpPr/>
          <p:nvPr/>
        </p:nvSpPr>
        <p:spPr>
          <a:xfrm>
            <a:off x="2537860" y="5111024"/>
            <a:ext cx="612000" cy="612000"/>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4" name="Rechthoek 23"/>
          <p:cNvSpPr/>
          <p:nvPr/>
        </p:nvSpPr>
        <p:spPr>
          <a:xfrm>
            <a:off x="2537860" y="5954310"/>
            <a:ext cx="612000" cy="612000"/>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1206412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6" name="Rechthoek 15"/>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117</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6" name="Rechthoek 25"/>
          <p:cNvSpPr/>
          <p:nvPr/>
        </p:nvSpPr>
        <p:spPr>
          <a:xfrm>
            <a:off x="1463039" y="2421040"/>
            <a:ext cx="10578707" cy="2455760"/>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7" name="Tekstvak 26"/>
          <p:cNvSpPr txBox="1"/>
          <p:nvPr/>
        </p:nvSpPr>
        <p:spPr>
          <a:xfrm>
            <a:off x="1423851" y="1724038"/>
            <a:ext cx="10578707" cy="523220"/>
          </a:xfrm>
          <a:prstGeom prst="rect">
            <a:avLst/>
          </a:prstGeom>
          <a:noFill/>
        </p:spPr>
        <p:txBody>
          <a:bodyPr wrap="square" rtlCol="0">
            <a:spAutoFit/>
          </a:bodyPr>
          <a:lstStyle/>
          <a:p>
            <a:r>
              <a:rPr lang="nl-BE" sz="2800" dirty="0" smtClean="0"/>
              <a:t>Hoe kan je dat verklaren?</a:t>
            </a:r>
            <a:endParaRPr lang="nl-BE" sz="2800" dirty="0"/>
          </a:p>
        </p:txBody>
      </p:sp>
    </p:spTree>
    <p:extLst>
      <p:ext uri="{BB962C8B-B14F-4D97-AF65-F5344CB8AC3E}">
        <p14:creationId xmlns:p14="http://schemas.microsoft.com/office/powerpoint/2010/main" val="2734749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117</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16" name="Rechthoek 15"/>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stap7 </a:t>
            </a:r>
            <a:endParaRPr lang="nl-BE" dirty="0">
              <a:solidFill>
                <a:schemeClr val="accent2">
                  <a:lumMod val="75000"/>
                </a:schemeClr>
              </a:solidFill>
            </a:endParaRPr>
          </a:p>
        </p:txBody>
      </p:sp>
      <p:graphicFrame>
        <p:nvGraphicFramePr>
          <p:cNvPr id="18" name="Tabel 17"/>
          <p:cNvGraphicFramePr>
            <a:graphicFrameLocks noGrp="1"/>
          </p:cNvGraphicFramePr>
          <p:nvPr>
            <p:extLst>
              <p:ext uri="{D42A27DB-BD31-4B8C-83A1-F6EECF244321}">
                <p14:modId xmlns:p14="http://schemas.microsoft.com/office/powerpoint/2010/main" val="3692171180"/>
              </p:ext>
            </p:extLst>
          </p:nvPr>
        </p:nvGraphicFramePr>
        <p:xfrm>
          <a:off x="1436913" y="3566157"/>
          <a:ext cx="10578705" cy="219456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53</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54</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55</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56</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57</a:t>
                      </a:r>
                    </a:p>
                    <a:p>
                      <a:pPr algn="r">
                        <a:lnSpc>
                          <a:spcPct val="100000"/>
                        </a:lnSpc>
                        <a:spcAft>
                          <a:spcPts val="0"/>
                        </a:spcAft>
                      </a:pPr>
                      <a:endPar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for (let teller=0; teller&lt;vakjes.length; teller++)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if (vakjes[teller].checked)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a:t>
                      </a:r>
                      <a:r>
                        <a:rPr lang="nl-BE" sz="2400" b="0" kern="1200" dirty="0" err="1" smtClean="0">
                          <a:solidFill>
                            <a:schemeClr val="accent6"/>
                          </a:solidFill>
                          <a:effectLst/>
                          <a:latin typeface="Code New Roman" panose="020B0609020204030204" pitchFamily="49" charset="0"/>
                          <a:ea typeface="+mn-ea"/>
                          <a:cs typeface="Code New Roman" panose="020B0609020204030204" pitchFamily="49" charset="0"/>
                        </a:rPr>
                        <a:t>if</a:t>
                      </a:r>
                      <a:r>
                        <a:rPr lang="nl-BE" sz="2400" b="0" kern="1200" dirty="0" smtClean="0">
                          <a:solidFill>
                            <a:schemeClr val="accent6"/>
                          </a:solidFill>
                          <a:effectLst/>
                          <a:latin typeface="Code New Roman" panose="020B0609020204030204" pitchFamily="49" charset="0"/>
                          <a:ea typeface="+mn-ea"/>
                          <a:cs typeface="Code New Roman" panose="020B0609020204030204" pitchFamily="49" charset="0"/>
                        </a:rPr>
                        <a:t> (keuze !== "") keuze = keuze + " en ";</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keuze = keuze + vakjes[teller].value;</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switch (teller)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Tekstvak 16"/>
          <p:cNvSpPr txBox="1"/>
          <p:nvPr/>
        </p:nvSpPr>
        <p:spPr>
          <a:xfrm>
            <a:off x="1463038" y="1529310"/>
            <a:ext cx="10578707" cy="175432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3600" dirty="0" smtClean="0"/>
              <a:t>Voeg </a:t>
            </a:r>
            <a:r>
              <a:rPr lang="nl-BE" sz="3600" dirty="0"/>
              <a:t>de onderstaande regel toe aan de code van de javascript-functie en probeer het resultaat opnieuw uit in een browser.</a:t>
            </a:r>
          </a:p>
        </p:txBody>
      </p:sp>
    </p:spTree>
    <p:extLst>
      <p:ext uri="{BB962C8B-B14F-4D97-AF65-F5344CB8AC3E}">
        <p14:creationId xmlns:p14="http://schemas.microsoft.com/office/powerpoint/2010/main" val="672810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117</a:t>
            </a:r>
            <a:endParaRPr lang="nl-BE" dirty="0">
              <a:solidFill>
                <a:schemeClr val="accent2">
                  <a:lumMod val="75000"/>
                </a:schemeClr>
              </a:solidFill>
            </a:endParaRPr>
          </a:p>
        </p:txBody>
      </p:sp>
      <p:graphicFrame>
        <p:nvGraphicFramePr>
          <p:cNvPr id="18" name="Tabel 17"/>
          <p:cNvGraphicFramePr>
            <a:graphicFrameLocks noGrp="1"/>
          </p:cNvGraphicFramePr>
          <p:nvPr>
            <p:extLst>
              <p:ext uri="{D42A27DB-BD31-4B8C-83A1-F6EECF244321}">
                <p14:modId xmlns:p14="http://schemas.microsoft.com/office/powerpoint/2010/main" val="2890609661"/>
              </p:ext>
            </p:extLst>
          </p:nvPr>
        </p:nvGraphicFramePr>
        <p:xfrm>
          <a:off x="1436913" y="3566157"/>
          <a:ext cx="10578705" cy="219456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18</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19</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20</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21</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for (let teller=0; teller&lt;vakjes.length; teller++)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if (vakjes[teller].checked)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a:t>
                      </a:r>
                      <a:r>
                        <a:rPr lang="nl-BE" sz="2400" b="0" kern="1200" dirty="0" err="1" smtClean="0">
                          <a:solidFill>
                            <a:schemeClr val="accent6"/>
                          </a:solidFill>
                          <a:effectLst/>
                          <a:latin typeface="Code New Roman" panose="020B0609020204030204" pitchFamily="49" charset="0"/>
                          <a:ea typeface="+mn-ea"/>
                          <a:cs typeface="Code New Roman" panose="020B0609020204030204" pitchFamily="49" charset="0"/>
                        </a:rPr>
                        <a:t>if</a:t>
                      </a:r>
                      <a:r>
                        <a:rPr lang="nl-BE" sz="2400" b="0" kern="1200" dirty="0" smtClean="0">
                          <a:solidFill>
                            <a:schemeClr val="accent6"/>
                          </a:solidFill>
                          <a:effectLst/>
                          <a:latin typeface="Code New Roman" panose="020B0609020204030204" pitchFamily="49" charset="0"/>
                          <a:ea typeface="+mn-ea"/>
                          <a:cs typeface="Code New Roman" panose="020B0609020204030204" pitchFamily="49" charset="0"/>
                        </a:rPr>
                        <a:t> (keuze !== "") keuze = keuze + " en ";</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keuze = keuze + vakjes[teller].value;</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switch (teller)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22" name="Tekstvak 21"/>
          <p:cNvSpPr txBox="1"/>
          <p:nvPr/>
        </p:nvSpPr>
        <p:spPr>
          <a:xfrm>
            <a:off x="1463039" y="1564553"/>
            <a:ext cx="10552579" cy="769441"/>
          </a:xfrm>
          <a:prstGeom prst="rect">
            <a:avLst/>
          </a:prstGeom>
          <a:noFill/>
        </p:spPr>
        <p:txBody>
          <a:bodyPr wrap="square" rtlCol="0">
            <a:spAutoFit/>
          </a:bodyPr>
          <a:lstStyle/>
          <a:p>
            <a:r>
              <a:rPr lang="nl-BE" sz="4400" dirty="0" smtClean="0"/>
              <a:t>Operator negatief maken met !</a:t>
            </a:r>
            <a:endParaRPr lang="nl-BE" sz="4400" dirty="0"/>
          </a:p>
        </p:txBody>
      </p:sp>
      <p:cxnSp>
        <p:nvCxnSpPr>
          <p:cNvPr id="23" name="Rechte verbindingslijn met pijl 22"/>
          <p:cNvCxnSpPr/>
          <p:nvPr/>
        </p:nvCxnSpPr>
        <p:spPr>
          <a:xfrm flipH="1" flipV="1">
            <a:off x="4588042" y="2333994"/>
            <a:ext cx="7727" cy="1963686"/>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4" name="Rechthoek 23"/>
          <p:cNvSpPr/>
          <p:nvPr/>
        </p:nvSpPr>
        <p:spPr>
          <a:xfrm>
            <a:off x="2512371" y="5212079"/>
            <a:ext cx="8427787" cy="1235486"/>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6000" dirty="0" smtClean="0">
                <a:latin typeface="Code New Roman" panose="020B0609020204030204" pitchFamily="49" charset="0"/>
                <a:cs typeface="Code New Roman" panose="020B0609020204030204" pitchFamily="49" charset="0"/>
              </a:rPr>
              <a:t>≠</a:t>
            </a:r>
            <a:r>
              <a:rPr lang="nl-BE" sz="6000" dirty="0" smtClean="0"/>
              <a:t> in javascript: </a:t>
            </a:r>
            <a:r>
              <a:rPr lang="nl-BE" sz="6000" dirty="0" smtClean="0">
                <a:latin typeface="Code New Roman" panose="020B0609020204030204" pitchFamily="49" charset="0"/>
                <a:cs typeface="Code New Roman" panose="020B0609020204030204" pitchFamily="49" charset="0"/>
              </a:rPr>
              <a:t>!==</a:t>
            </a:r>
            <a:endParaRPr lang="nl-BE" sz="60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1577227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75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75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7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3" name="Afbeelding 2"/>
          <p:cNvPicPr>
            <a:picLocks noChangeAspect="1"/>
          </p:cNvPicPr>
          <p:nvPr/>
        </p:nvPicPr>
        <p:blipFill rotWithShape="1">
          <a:blip r:embed="rId6"/>
          <a:srcRect l="33728" t="9468" r="33740" b="70512"/>
          <a:stretch/>
        </p:blipFill>
        <p:spPr>
          <a:xfrm>
            <a:off x="2544417" y="2544417"/>
            <a:ext cx="8412480" cy="2759103"/>
          </a:xfrm>
          <a:prstGeom prst="rect">
            <a:avLst/>
          </a:prstGeom>
          <a:ln>
            <a:solidFill>
              <a:srgbClr val="0070C0"/>
            </a:solidFill>
          </a:ln>
        </p:spPr>
      </p:pic>
      <p:sp>
        <p:nvSpPr>
          <p:cNvPr id="12" name="Vermenigvuldigen 11"/>
          <p:cNvSpPr/>
          <p:nvPr/>
        </p:nvSpPr>
        <p:spPr>
          <a:xfrm>
            <a:off x="1892968" y="1293063"/>
            <a:ext cx="9432758" cy="5261810"/>
          </a:xfrm>
          <a:prstGeom prst="mathMultiply">
            <a:avLst>
              <a:gd name="adj1" fmla="val 1406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2567057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1028" name="Picture 4" descr="HTML File Extension Icon 256x256 png"/>
          <p:cNvPicPr>
            <a:picLocks noChangeAspect="1" noChangeArrowheads="1"/>
          </p:cNvPicPr>
          <p:nvPr/>
        </p:nvPicPr>
        <p:blipFill>
          <a:blip r:embed="rId6">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000418" y="1564553"/>
            <a:ext cx="2438400" cy="243840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HTML File Extension Icon 256x256 png"/>
          <p:cNvPicPr>
            <a:picLocks noChangeAspect="1" noChangeArrowheads="1"/>
          </p:cNvPicPr>
          <p:nvPr/>
        </p:nvPicPr>
        <p:blipFill>
          <a:blip r:embed="rId6">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810292" y="1564553"/>
            <a:ext cx="2438400" cy="2438400"/>
          </a:xfrm>
          <a:prstGeom prst="rect">
            <a:avLst/>
          </a:prstGeom>
          <a:noFill/>
          <a:extLst>
            <a:ext uri="{909E8E84-426E-40DD-AFC4-6F175D3DCCD1}">
              <a14:hiddenFill xmlns:a14="http://schemas.microsoft.com/office/drawing/2010/main">
                <a:solidFill>
                  <a:srgbClr val="FFFFFF"/>
                </a:solidFill>
              </a14:hiddenFill>
            </a:ext>
          </a:extLst>
        </p:spPr>
      </p:pic>
      <p:sp>
        <p:nvSpPr>
          <p:cNvPr id="18" name="Tekstvak 17"/>
          <p:cNvSpPr txBox="1"/>
          <p:nvPr/>
        </p:nvSpPr>
        <p:spPr>
          <a:xfrm>
            <a:off x="2337147" y="4036067"/>
            <a:ext cx="4415245" cy="523220"/>
          </a:xfrm>
          <a:prstGeom prst="rect">
            <a:avLst/>
          </a:prstGeom>
          <a:noFill/>
        </p:spPr>
        <p:txBody>
          <a:bodyPr wrap="square" rtlCol="0">
            <a:spAutoFit/>
          </a:bodyPr>
          <a:lstStyle/>
          <a:p>
            <a:r>
              <a:rPr lang="nl-BE" sz="2800" dirty="0" smtClean="0">
                <a:solidFill>
                  <a:schemeClr val="accent6"/>
                </a:solidFill>
                <a:latin typeface="Code New Roman" panose="020B0609020204030204" pitchFamily="49" charset="0"/>
                <a:cs typeface="Code New Roman" panose="020B0609020204030204" pitchFamily="49" charset="0"/>
              </a:rPr>
              <a:t>bestel.html</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21" name="Tekstvak 20"/>
          <p:cNvSpPr txBox="1"/>
          <p:nvPr/>
        </p:nvSpPr>
        <p:spPr>
          <a:xfrm>
            <a:off x="8447511" y="4002953"/>
            <a:ext cx="4415245" cy="523220"/>
          </a:xfrm>
          <a:prstGeom prst="rect">
            <a:avLst/>
          </a:prstGeom>
          <a:noFill/>
        </p:spPr>
        <p:txBody>
          <a:bodyPr wrap="square" rtlCol="0">
            <a:spAutoFit/>
          </a:bodyPr>
          <a:lstStyle/>
          <a:p>
            <a:r>
              <a:rPr lang="nl-BE" sz="2800" dirty="0" smtClean="0">
                <a:solidFill>
                  <a:schemeClr val="accent6"/>
                </a:solidFill>
                <a:latin typeface="Code New Roman" panose="020B0609020204030204" pitchFamily="49" charset="0"/>
                <a:cs typeface="Code New Roman" panose="020B0609020204030204" pitchFamily="49" charset="0"/>
              </a:rPr>
              <a:t>bevestiging.html</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13" name="Gekromde pijl-omhoog 12"/>
          <p:cNvSpPr/>
          <p:nvPr/>
        </p:nvSpPr>
        <p:spPr>
          <a:xfrm>
            <a:off x="3219618" y="4647058"/>
            <a:ext cx="7395411" cy="1743894"/>
          </a:xfrm>
          <a:prstGeom prst="curvedUp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2" name="Tekstvak 21"/>
          <p:cNvSpPr txBox="1"/>
          <p:nvPr/>
        </p:nvSpPr>
        <p:spPr>
          <a:xfrm>
            <a:off x="4229672" y="4795687"/>
            <a:ext cx="5631976" cy="1015663"/>
          </a:xfrm>
          <a:prstGeom prst="rect">
            <a:avLst/>
          </a:prstGeom>
          <a:noFill/>
        </p:spPr>
        <p:txBody>
          <a:bodyPr wrap="square" rtlCol="0">
            <a:spAutoFit/>
          </a:bodyPr>
          <a:lstStyle/>
          <a:p>
            <a:r>
              <a:rPr lang="nl-BE" sz="6000" dirty="0" err="1" smtClean="0">
                <a:latin typeface="Code New Roman" panose="020B0609020204030204" pitchFamily="49" charset="0"/>
                <a:cs typeface="Code New Roman" panose="020B0609020204030204" pitchFamily="49" charset="0"/>
              </a:rPr>
              <a:t>localStorage</a:t>
            </a:r>
            <a:endParaRPr lang="nl-BE" sz="60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2741736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75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22" name="Tekstvak 21"/>
          <p:cNvSpPr txBox="1"/>
          <p:nvPr/>
        </p:nvSpPr>
        <p:spPr>
          <a:xfrm>
            <a:off x="4229672" y="4795687"/>
            <a:ext cx="5631976" cy="1015663"/>
          </a:xfrm>
          <a:prstGeom prst="rect">
            <a:avLst/>
          </a:prstGeom>
          <a:noFill/>
        </p:spPr>
        <p:txBody>
          <a:bodyPr wrap="square" rtlCol="0">
            <a:spAutoFit/>
          </a:bodyPr>
          <a:lstStyle/>
          <a:p>
            <a:r>
              <a:rPr lang="nl-BE" sz="6000" dirty="0" err="1" smtClean="0">
                <a:latin typeface="Code New Roman" panose="020B0609020204030204" pitchFamily="49" charset="0"/>
                <a:cs typeface="Code New Roman" panose="020B0609020204030204" pitchFamily="49" charset="0"/>
              </a:rPr>
              <a:t>localStorage</a:t>
            </a:r>
            <a:endParaRPr lang="nl-BE" sz="6000" dirty="0">
              <a:latin typeface="Code New Roman" panose="020B0609020204030204" pitchFamily="49" charset="0"/>
              <a:cs typeface="Code New Roman" panose="020B0609020204030204" pitchFamily="49" charset="0"/>
            </a:endParaRPr>
          </a:p>
        </p:txBody>
      </p:sp>
      <p:sp>
        <p:nvSpPr>
          <p:cNvPr id="23" name="Tekstvak 22"/>
          <p:cNvSpPr txBox="1"/>
          <p:nvPr/>
        </p:nvSpPr>
        <p:spPr>
          <a:xfrm>
            <a:off x="1463039" y="1564553"/>
            <a:ext cx="10578707" cy="1200329"/>
          </a:xfrm>
          <a:prstGeom prst="rect">
            <a:avLst/>
          </a:prstGeom>
          <a:noFill/>
        </p:spPr>
        <p:txBody>
          <a:bodyPr wrap="square" rtlCol="0">
            <a:spAutoFit/>
          </a:bodyPr>
          <a:lstStyle/>
          <a:p>
            <a:r>
              <a:rPr lang="nl-BE" sz="3600" dirty="0" smtClean="0"/>
              <a:t>Gegevens blijven in werkgeheugen van de browser bewaard tot de browser gesloten wordt.</a:t>
            </a:r>
            <a:endParaRPr lang="nl-BE" sz="3600" dirty="0"/>
          </a:p>
        </p:txBody>
      </p:sp>
      <p:cxnSp>
        <p:nvCxnSpPr>
          <p:cNvPr id="24" name="Rechte verbindingslijn met pijl 23"/>
          <p:cNvCxnSpPr/>
          <p:nvPr/>
        </p:nvCxnSpPr>
        <p:spPr>
          <a:xfrm flipH="1" flipV="1">
            <a:off x="6545179" y="2794389"/>
            <a:ext cx="7726" cy="2001298"/>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934502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2569614997"/>
              </p:ext>
            </p:extLst>
          </p:nvPr>
        </p:nvGraphicFramePr>
        <p:xfrm>
          <a:off x="1436913" y="3566157"/>
          <a:ext cx="10578705" cy="167640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74</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75</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bg1">
                              <a:lumMod val="50000"/>
                            </a:schemeClr>
                          </a:solidFill>
                          <a:effectLst/>
                          <a:latin typeface="Code New Roman" panose="020B0609020204030204" pitchFamily="49" charset="0"/>
                          <a:cs typeface="Code New Roman" panose="020B0609020204030204" pitchFamily="49" charset="0"/>
                        </a:rPr>
                        <a:t>// Het resultaat lokaal bewaren en de bevestigingspagina openen</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localStorage.setItem("naam", besteller);</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localStorage.setItem("keuze", keuze);</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localStorage.setItem("prijs", prijs);</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location.href = "bevestiging.html";</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Tekstvak 16"/>
          <p:cNvSpPr txBox="1"/>
          <p:nvPr/>
        </p:nvSpPr>
        <p:spPr>
          <a:xfrm>
            <a:off x="1463038" y="1529310"/>
            <a:ext cx="10578707" cy="175432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3600" dirty="0" smtClean="0"/>
              <a:t>Vervang </a:t>
            </a:r>
            <a:r>
              <a:rPr lang="nl-BE" sz="3600" dirty="0"/>
              <a:t>in </a:t>
            </a:r>
            <a:r>
              <a:rPr lang="nl-BE" sz="3600" dirty="0">
                <a:solidFill>
                  <a:schemeClr val="accent6"/>
                </a:solidFill>
                <a:latin typeface="Code New Roman" panose="020B0609020204030204" pitchFamily="49" charset="0"/>
                <a:cs typeface="Code New Roman" panose="020B0609020204030204" pitchFamily="49" charset="0"/>
              </a:rPr>
              <a:t>bestel.html</a:t>
            </a:r>
            <a:r>
              <a:rPr lang="nl-BE" sz="3600" dirty="0"/>
              <a:t> de code om het informatievenstertje te tonen door de onderstaande code.</a:t>
            </a: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1" name="Rechthoek 20"/>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stap8 </a:t>
            </a:r>
            <a:endParaRPr lang="nl-BE" dirty="0">
              <a:solidFill>
                <a:schemeClr val="accent2">
                  <a:lumMod val="75000"/>
                </a:schemeClr>
              </a:solidFill>
            </a:endParaRPr>
          </a:p>
        </p:txBody>
      </p:sp>
    </p:spTree>
    <p:extLst>
      <p:ext uri="{BB962C8B-B14F-4D97-AF65-F5344CB8AC3E}">
        <p14:creationId xmlns:p14="http://schemas.microsoft.com/office/powerpoint/2010/main" val="4033977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520188" y="1553182"/>
            <a:ext cx="10578707" cy="1754326"/>
          </a:xfrm>
          <a:prstGeom prst="rect">
            <a:avLst/>
          </a:prstGeom>
        </p:spPr>
        <p:txBody>
          <a:bodyPr wrap="square">
            <a:spAutoFit/>
          </a:bodyPr>
          <a:lstStyle/>
          <a:p>
            <a:r>
              <a:rPr lang="nl-BE" sz="3600" dirty="0"/>
              <a:t>Bekijk het bestand opmaak.css. Met welke </a:t>
            </a:r>
            <a:r>
              <a:rPr lang="nl-BE" sz="3600" dirty="0" err="1"/>
              <a:t>selector</a:t>
            </a:r>
            <a:r>
              <a:rPr lang="nl-BE" sz="3600" dirty="0"/>
              <a:t> wordt de opmaak van dit element bepaald?</a:t>
            </a:r>
          </a:p>
        </p:txBody>
      </p:sp>
      <p:sp>
        <p:nvSpPr>
          <p:cNvPr id="17" name="Rechthoek 16"/>
          <p:cNvSpPr/>
          <p:nvPr/>
        </p:nvSpPr>
        <p:spPr>
          <a:xfrm>
            <a:off x="1520188" y="3740387"/>
            <a:ext cx="10464408" cy="147169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1696326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3182737632"/>
              </p:ext>
            </p:extLst>
          </p:nvPr>
        </p:nvGraphicFramePr>
        <p:xfrm>
          <a:off x="1436913" y="3566157"/>
          <a:ext cx="10578705" cy="167640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74</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75</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bg1">
                              <a:lumMod val="85000"/>
                            </a:schemeClr>
                          </a:solidFill>
                          <a:effectLst/>
                          <a:latin typeface="Code New Roman" panose="020B0609020204030204" pitchFamily="49" charset="0"/>
                          <a:cs typeface="Code New Roman" panose="020B0609020204030204" pitchFamily="49" charset="0"/>
                        </a:rPr>
                        <a:t>// Het resultaat lokaal bewaren en de bevestigingspagina openen</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localStorage.setItem("naam", besteller);</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localStorage.setItem("keuze", keuze);</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localStorage.setItem("prijs", prijs);</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location.href = "bevestiging.html";</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20" name="Afbeelding 19"/>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2" name="Rechthoek 21"/>
          <p:cNvSpPr/>
          <p:nvPr/>
        </p:nvSpPr>
        <p:spPr>
          <a:xfrm>
            <a:off x="1463038" y="1542222"/>
            <a:ext cx="4344203"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Een gegeven toevoegen aan </a:t>
            </a:r>
            <a:r>
              <a:rPr lang="nl-BE" sz="2800" dirty="0" err="1" smtClean="0">
                <a:latin typeface="Code New Roman" panose="020B0609020204030204" pitchFamily="49" charset="0"/>
                <a:cs typeface="Code New Roman" panose="020B0609020204030204" pitchFamily="49" charset="0"/>
              </a:rPr>
              <a:t>localStorage</a:t>
            </a:r>
            <a:endParaRPr lang="nl-BE" sz="2800" dirty="0">
              <a:latin typeface="Code New Roman" panose="020B0609020204030204" pitchFamily="49" charset="0"/>
              <a:cs typeface="Code New Roman" panose="020B0609020204030204" pitchFamily="49" charset="0"/>
            </a:endParaRPr>
          </a:p>
        </p:txBody>
      </p:sp>
      <p:cxnSp>
        <p:nvCxnSpPr>
          <p:cNvPr id="23" name="Rechte verbindingslijn met pijl 22"/>
          <p:cNvCxnSpPr/>
          <p:nvPr/>
        </p:nvCxnSpPr>
        <p:spPr>
          <a:xfrm flipH="1">
            <a:off x="4571869" y="2730241"/>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4" name="Rechthoek 23"/>
          <p:cNvSpPr/>
          <p:nvPr/>
        </p:nvSpPr>
        <p:spPr>
          <a:xfrm>
            <a:off x="3635139" y="5357264"/>
            <a:ext cx="4344203"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De naam van het gegeven in </a:t>
            </a:r>
            <a:r>
              <a:rPr lang="nl-BE" sz="2800" dirty="0" err="1" smtClean="0">
                <a:latin typeface="Code New Roman" panose="020B0609020204030204" pitchFamily="49" charset="0"/>
                <a:cs typeface="Code New Roman" panose="020B0609020204030204" pitchFamily="49" charset="0"/>
              </a:rPr>
              <a:t>localStorage</a:t>
            </a:r>
            <a:endParaRPr lang="nl-BE" sz="2800" dirty="0">
              <a:latin typeface="Code New Roman" panose="020B0609020204030204" pitchFamily="49" charset="0"/>
              <a:cs typeface="Code New Roman" panose="020B0609020204030204" pitchFamily="49" charset="0"/>
            </a:endParaRPr>
          </a:p>
        </p:txBody>
      </p:sp>
      <p:cxnSp>
        <p:nvCxnSpPr>
          <p:cNvPr id="25" name="Rechte verbindingslijn met pijl 24"/>
          <p:cNvCxnSpPr/>
          <p:nvPr/>
        </p:nvCxnSpPr>
        <p:spPr>
          <a:xfrm flipV="1">
            <a:off x="5807107" y="4198213"/>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6" name="Rechthoek 25"/>
          <p:cNvSpPr/>
          <p:nvPr/>
        </p:nvSpPr>
        <p:spPr>
          <a:xfrm>
            <a:off x="6121707" y="1542222"/>
            <a:ext cx="2820490"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De waarde van het gegeven</a:t>
            </a:r>
            <a:endParaRPr lang="nl-BE" sz="2800" dirty="0">
              <a:latin typeface="Code New Roman" panose="020B0609020204030204" pitchFamily="49" charset="0"/>
              <a:cs typeface="Code New Roman" panose="020B0609020204030204" pitchFamily="49" charset="0"/>
            </a:endParaRPr>
          </a:p>
        </p:txBody>
      </p:sp>
      <p:cxnSp>
        <p:nvCxnSpPr>
          <p:cNvPr id="27" name="Rechte verbindingslijn met pijl 26"/>
          <p:cNvCxnSpPr/>
          <p:nvPr/>
        </p:nvCxnSpPr>
        <p:spPr>
          <a:xfrm flipH="1">
            <a:off x="7130585" y="2730240"/>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12741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par>
                                <p:cTn id="16" presetID="10" presetClass="entr" presetSubtype="0" fill="hold"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par>
                                <p:cTn id="24" presetID="10" presetClass="entr" presetSubtype="0" fill="hold" nodeType="with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animBg="1"/>
      <p:bldP spid="26"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332337208"/>
              </p:ext>
            </p:extLst>
          </p:nvPr>
        </p:nvGraphicFramePr>
        <p:xfrm>
          <a:off x="1436913" y="3566157"/>
          <a:ext cx="10578705" cy="167640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74</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75</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bg1">
                              <a:lumMod val="85000"/>
                            </a:schemeClr>
                          </a:solidFill>
                          <a:effectLst/>
                          <a:latin typeface="Code New Roman" panose="020B0609020204030204" pitchFamily="49" charset="0"/>
                          <a:cs typeface="Code New Roman" panose="020B0609020204030204" pitchFamily="49" charset="0"/>
                        </a:rPr>
                        <a:t>// Het resultaat lokaal bewaren en de bevestigingspagina openen</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localStorage.setItem("naam", besteller);</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localStorage.setItem("keuze", keuze);</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localStorage.setItem("prijs", prijs);</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location.href = "bevestiging.html";</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20" name="Afbeelding 19"/>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2" name="Rechthoek 21"/>
          <p:cNvSpPr/>
          <p:nvPr/>
        </p:nvSpPr>
        <p:spPr>
          <a:xfrm>
            <a:off x="1463038" y="1542222"/>
            <a:ext cx="4488583"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Een pagina open in hetzelfde browservenster</a:t>
            </a:r>
            <a:endParaRPr lang="nl-BE" sz="2800" dirty="0">
              <a:latin typeface="Code New Roman" panose="020B0609020204030204" pitchFamily="49" charset="0"/>
              <a:cs typeface="Code New Roman" panose="020B0609020204030204" pitchFamily="49" charset="0"/>
            </a:endParaRPr>
          </a:p>
        </p:txBody>
      </p:sp>
      <p:cxnSp>
        <p:nvCxnSpPr>
          <p:cNvPr id="23" name="Rechte verbindingslijn met pijl 22"/>
          <p:cNvCxnSpPr/>
          <p:nvPr/>
        </p:nvCxnSpPr>
        <p:spPr>
          <a:xfrm>
            <a:off x="2887579" y="2775284"/>
            <a:ext cx="1" cy="2120959"/>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8" name="Rechthoek 27"/>
          <p:cNvSpPr/>
          <p:nvPr/>
        </p:nvSpPr>
        <p:spPr>
          <a:xfrm>
            <a:off x="1423850" y="5303519"/>
            <a:ext cx="10591768" cy="140637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Een pagina open in een nieuw browservenster:</a:t>
            </a:r>
          </a:p>
          <a:p>
            <a:pPr algn="ctr">
              <a:lnSpc>
                <a:spcPct val="150000"/>
              </a:lnSpc>
            </a:pPr>
            <a:r>
              <a:rPr lang="nl-BE" sz="2800" dirty="0" err="1">
                <a:latin typeface="Code New Roman" panose="020B0609020204030204" pitchFamily="49" charset="0"/>
                <a:cs typeface="Code New Roman" panose="020B0609020204030204" pitchFamily="49" charset="0"/>
              </a:rPr>
              <a:t>window.open</a:t>
            </a:r>
            <a:r>
              <a:rPr lang="nl-BE" sz="2800" dirty="0">
                <a:latin typeface="Code New Roman" panose="020B0609020204030204" pitchFamily="49" charset="0"/>
                <a:cs typeface="Code New Roman" panose="020B0609020204030204" pitchFamily="49" charset="0"/>
              </a:rPr>
              <a:t>(“bevestiging.html</a:t>
            </a:r>
            <a:r>
              <a:rPr lang="nl-BE" sz="2800" dirty="0" smtClean="0">
                <a:latin typeface="Code New Roman" panose="020B0609020204030204" pitchFamily="49" charset="0"/>
                <a:cs typeface="Code New Roman" panose="020B0609020204030204" pitchFamily="49" charset="0"/>
              </a:rPr>
              <a:t>”); </a:t>
            </a:r>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2010942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307461" y="1564553"/>
            <a:ext cx="900000" cy="900000"/>
          </a:xfrm>
          <a:prstGeom prst="rect">
            <a:avLst/>
          </a:prstGeom>
        </p:spPr>
      </p:pic>
      <p:sp>
        <p:nvSpPr>
          <p:cNvPr id="18" name="Tekstvak 17"/>
          <p:cNvSpPr txBox="1"/>
          <p:nvPr/>
        </p:nvSpPr>
        <p:spPr>
          <a:xfrm>
            <a:off x="1456992" y="1491333"/>
            <a:ext cx="10584754"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localStorage</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21" name="Tekstvak 20"/>
          <p:cNvSpPr txBox="1"/>
          <p:nvPr/>
        </p:nvSpPr>
        <p:spPr>
          <a:xfrm>
            <a:off x="1423850" y="3929798"/>
            <a:ext cx="10584754"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sessionStorage</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24" name="Tekstvak 23"/>
          <p:cNvSpPr txBox="1"/>
          <p:nvPr/>
        </p:nvSpPr>
        <p:spPr>
          <a:xfrm>
            <a:off x="2127864" y="2425484"/>
            <a:ext cx="9913882" cy="1200329"/>
          </a:xfrm>
          <a:prstGeom prst="rect">
            <a:avLst/>
          </a:prstGeom>
          <a:noFill/>
        </p:spPr>
        <p:txBody>
          <a:bodyPr wrap="square" rtlCol="0">
            <a:spAutoFit/>
          </a:bodyPr>
          <a:lstStyle/>
          <a:p>
            <a:r>
              <a:rPr lang="nl-BE" sz="3600" dirty="0" smtClean="0"/>
              <a:t>Gegevens blijven beschikbaar zolang de browser geopend blijft.</a:t>
            </a:r>
            <a:endParaRPr lang="nl-BE" sz="3600" dirty="0"/>
          </a:p>
        </p:txBody>
      </p:sp>
      <p:sp>
        <p:nvSpPr>
          <p:cNvPr id="25" name="Tekstvak 24"/>
          <p:cNvSpPr txBox="1"/>
          <p:nvPr/>
        </p:nvSpPr>
        <p:spPr>
          <a:xfrm>
            <a:off x="2127864" y="4912685"/>
            <a:ext cx="9913882" cy="1200329"/>
          </a:xfrm>
          <a:prstGeom prst="rect">
            <a:avLst/>
          </a:prstGeom>
          <a:noFill/>
        </p:spPr>
        <p:txBody>
          <a:bodyPr wrap="square" rtlCol="0">
            <a:spAutoFit/>
          </a:bodyPr>
          <a:lstStyle/>
          <a:p>
            <a:r>
              <a:rPr lang="nl-BE" sz="3600" dirty="0" smtClean="0"/>
              <a:t>Gegevens blijven beschikbaar zolang het tabblad geopend blijft.</a:t>
            </a:r>
            <a:endParaRPr lang="nl-BE" sz="3600" dirty="0"/>
          </a:p>
        </p:txBody>
      </p:sp>
    </p:spTree>
    <p:extLst>
      <p:ext uri="{BB962C8B-B14F-4D97-AF65-F5344CB8AC3E}">
        <p14:creationId xmlns:p14="http://schemas.microsoft.com/office/powerpoint/2010/main" val="2493442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515897459"/>
              </p:ext>
            </p:extLst>
          </p:nvPr>
        </p:nvGraphicFramePr>
        <p:xfrm>
          <a:off x="1463040" y="4373879"/>
          <a:ext cx="10578705" cy="1517815"/>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17</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18</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&lt;p&gt;</a:t>
                      </a:r>
                      <a:r>
                        <a:rPr lang="nl-BE" sz="2400" b="0" dirty="0" smtClean="0">
                          <a:solidFill>
                            <a:schemeClr val="tx1"/>
                          </a:solidFill>
                          <a:effectLst/>
                          <a:latin typeface="Code New Roman" panose="020B0609020204030204" pitchFamily="49" charset="0"/>
                          <a:cs typeface="Code New Roman" panose="020B0609020204030204" pitchFamily="49" charset="0"/>
                        </a:rPr>
                        <a:t>Hier zie je nog een overzicht van je bestelling:</a:t>
                      </a:r>
                      <a:r>
                        <a:rPr lang="nl-BE" sz="2400" b="0" dirty="0" smtClean="0">
                          <a:solidFill>
                            <a:schemeClr val="accent6"/>
                          </a:solidFill>
                          <a:effectLst/>
                          <a:latin typeface="Code New Roman" panose="020B0609020204030204" pitchFamily="49" charset="0"/>
                          <a:cs typeface="Code New Roman" panose="020B0609020204030204" pitchFamily="49" charset="0"/>
                        </a:rPr>
                        <a:t>&lt;/p&gt;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&lt;p </a:t>
                      </a:r>
                      <a:r>
                        <a:rPr lang="nl-BE" sz="2400" b="0" dirty="0" err="1" smtClean="0">
                          <a:solidFill>
                            <a:schemeClr val="accent6"/>
                          </a:solidFill>
                          <a:effectLst/>
                          <a:latin typeface="Code New Roman" panose="020B0609020204030204" pitchFamily="49" charset="0"/>
                          <a:cs typeface="Code New Roman" panose="020B0609020204030204" pitchFamily="49" charset="0"/>
                        </a:rPr>
                        <a:t>id</a:t>
                      </a:r>
                      <a:r>
                        <a:rPr lang="nl-BE" sz="2400" b="0" dirty="0" smtClean="0">
                          <a:solidFill>
                            <a:schemeClr val="accent6"/>
                          </a:solidFill>
                          <a:effectLst/>
                          <a:latin typeface="Code New Roman" panose="020B0609020204030204" pitchFamily="49" charset="0"/>
                          <a:cs typeface="Code New Roman" panose="020B0609020204030204" pitchFamily="49" charset="0"/>
                        </a:rPr>
                        <a:t>="naam"&gt;&lt;/p&gt;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&lt;p </a:t>
                      </a:r>
                      <a:r>
                        <a:rPr lang="nl-BE" sz="2400" b="0" dirty="0" err="1" smtClean="0">
                          <a:solidFill>
                            <a:schemeClr val="accent6"/>
                          </a:solidFill>
                          <a:effectLst/>
                          <a:latin typeface="Code New Roman" panose="020B0609020204030204" pitchFamily="49" charset="0"/>
                          <a:cs typeface="Code New Roman" panose="020B0609020204030204" pitchFamily="49" charset="0"/>
                        </a:rPr>
                        <a:t>id</a:t>
                      </a:r>
                      <a:r>
                        <a:rPr lang="nl-BE" sz="2400" b="0" dirty="0" smtClean="0">
                          <a:solidFill>
                            <a:schemeClr val="accent6"/>
                          </a:solidFill>
                          <a:effectLst/>
                          <a:latin typeface="Code New Roman" panose="020B0609020204030204" pitchFamily="49" charset="0"/>
                          <a:cs typeface="Code New Roman" panose="020B0609020204030204" pitchFamily="49" charset="0"/>
                        </a:rPr>
                        <a:t>="status"&gt;&lt;/p&gt;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&lt;p </a:t>
                      </a:r>
                      <a:r>
                        <a:rPr lang="nl-BE" sz="2400" b="0" dirty="0" err="1" smtClean="0">
                          <a:solidFill>
                            <a:schemeClr val="accent6"/>
                          </a:solidFill>
                          <a:effectLst/>
                          <a:latin typeface="Code New Roman" panose="020B0609020204030204" pitchFamily="49" charset="0"/>
                          <a:cs typeface="Code New Roman" panose="020B0609020204030204" pitchFamily="49" charset="0"/>
                        </a:rPr>
                        <a:t>id</a:t>
                      </a:r>
                      <a:r>
                        <a:rPr lang="nl-BE" sz="2400" b="0" dirty="0" smtClean="0">
                          <a:solidFill>
                            <a:schemeClr val="accent6"/>
                          </a:solidFill>
                          <a:effectLst/>
                          <a:latin typeface="Code New Roman" panose="020B0609020204030204" pitchFamily="49" charset="0"/>
                          <a:cs typeface="Code New Roman" panose="020B0609020204030204" pitchFamily="49" charset="0"/>
                        </a:rPr>
                        <a:t>="prijs"&gt;&lt;/p&gt;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Tekstvak 16"/>
          <p:cNvSpPr txBox="1"/>
          <p:nvPr/>
        </p:nvSpPr>
        <p:spPr>
          <a:xfrm>
            <a:off x="1463038" y="1529310"/>
            <a:ext cx="10578707" cy="240065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a:t>
            </a:r>
            <a:r>
              <a:rPr lang="nl-BE" sz="2800" dirty="0"/>
              <a:t>het bestand </a:t>
            </a:r>
            <a:r>
              <a:rPr lang="nl-BE" sz="2800" dirty="0">
                <a:solidFill>
                  <a:schemeClr val="accent6"/>
                </a:solidFill>
                <a:latin typeface="Code New Roman" panose="020B0609020204030204" pitchFamily="49" charset="0"/>
                <a:cs typeface="Code New Roman" panose="020B0609020204030204" pitchFamily="49" charset="0"/>
              </a:rPr>
              <a:t>bevestiging.html</a:t>
            </a:r>
            <a:r>
              <a:rPr lang="nl-BE" sz="2800" dirty="0"/>
              <a:t> in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a:t>
            </a:r>
          </a:p>
          <a:p>
            <a:pPr marL="514350" indent="-514350">
              <a:spcBef>
                <a:spcPts val="1200"/>
              </a:spcBef>
              <a:buClr>
                <a:schemeClr val="accent6"/>
              </a:buClr>
              <a:buFont typeface="Wingdings 3" panose="05040102010807070707" pitchFamily="18" charset="2"/>
              <a:buChar char=""/>
            </a:pPr>
            <a:r>
              <a:rPr lang="nl-BE" sz="2800" dirty="0" smtClean="0"/>
              <a:t>Je </a:t>
            </a:r>
            <a:r>
              <a:rPr lang="nl-BE" sz="2800" dirty="0"/>
              <a:t>ziet in het </a:t>
            </a:r>
            <a:r>
              <a:rPr lang="nl-BE" sz="2800" dirty="0">
                <a:solidFill>
                  <a:schemeClr val="accent6"/>
                </a:solidFill>
                <a:latin typeface="Code New Roman" panose="020B0609020204030204" pitchFamily="49" charset="0"/>
                <a:cs typeface="Code New Roman" panose="020B0609020204030204" pitchFamily="49" charset="0"/>
              </a:rPr>
              <a:t>&lt;body&gt;</a:t>
            </a:r>
            <a:r>
              <a:rPr lang="nl-BE" sz="2800" dirty="0"/>
              <a:t>-gedeelte van de webpagina drie lege alinea’s die elk een </a:t>
            </a:r>
            <a:r>
              <a:rPr lang="nl-BE" sz="2800" dirty="0" err="1">
                <a:solidFill>
                  <a:schemeClr val="accent6"/>
                </a:solidFill>
                <a:latin typeface="Code New Roman" panose="020B0609020204030204" pitchFamily="49" charset="0"/>
                <a:cs typeface="Code New Roman" panose="020B0609020204030204" pitchFamily="49" charset="0"/>
              </a:rPr>
              <a:t>id</a:t>
            </a:r>
            <a:r>
              <a:rPr lang="nl-BE" sz="2800" dirty="0"/>
              <a:t> hebben gekregen. In die alinea’s moeten de gegevens van de </a:t>
            </a:r>
            <a:r>
              <a:rPr lang="nl-BE" sz="2800" dirty="0" smtClean="0"/>
              <a:t>bestelling </a:t>
            </a:r>
            <a:r>
              <a:rPr lang="nl-BE" sz="2800" dirty="0"/>
              <a:t>komen.</a:t>
            </a: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1" name="Rechthoek 20"/>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stap9 </a:t>
            </a:r>
            <a:endParaRPr lang="nl-BE" dirty="0">
              <a:solidFill>
                <a:schemeClr val="accent2">
                  <a:lumMod val="75000"/>
                </a:schemeClr>
              </a:solidFill>
            </a:endParaRPr>
          </a:p>
        </p:txBody>
      </p:sp>
    </p:spTree>
    <p:extLst>
      <p:ext uri="{BB962C8B-B14F-4D97-AF65-F5344CB8AC3E}">
        <p14:creationId xmlns:p14="http://schemas.microsoft.com/office/powerpoint/2010/main" val="175736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65855708"/>
              </p:ext>
            </p:extLst>
          </p:nvPr>
        </p:nvGraphicFramePr>
        <p:xfrm>
          <a:off x="1463040" y="2594432"/>
          <a:ext cx="10578705" cy="368808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2549271">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26</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27</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28</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29</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30</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overzicht = () =&gt; {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naam van de bezoeker op het scherm zetten</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200" b="0" dirty="0" err="1" smtClean="0">
                          <a:solidFill>
                            <a:schemeClr val="accent6"/>
                          </a:solidFill>
                          <a:effectLst/>
                          <a:latin typeface="Code New Roman" panose="020B0609020204030204" pitchFamily="49" charset="0"/>
                          <a:cs typeface="Code New Roman" panose="020B0609020204030204" pitchFamily="49" charset="0"/>
                        </a:rPr>
                        <a:t>localStorage.getItem</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r>
                        <a:rPr lang="nl-BE" sz="2200" b="0" dirty="0" err="1" smtClean="0">
                          <a:solidFill>
                            <a:schemeClr val="accent6"/>
                          </a:solidFill>
                          <a:effectLst/>
                          <a:latin typeface="Code New Roman" panose="020B0609020204030204" pitchFamily="49" charset="0"/>
                          <a:cs typeface="Code New Roman" panose="020B0609020204030204" pitchFamily="49" charset="0"/>
                        </a:rPr>
                        <a:t>innerHTML</a:t>
                      </a:r>
                      <a:r>
                        <a:rPr lang="nl-BE" sz="2200" b="0" dirty="0" smtClean="0">
                          <a:solidFill>
                            <a:schemeClr val="accent6"/>
                          </a:solidFill>
                          <a:effectLst/>
                          <a:latin typeface="Code New Roman" panose="020B0609020204030204" pitchFamily="49" charset="0"/>
                          <a:cs typeface="Code New Roman" panose="020B0609020204030204" pitchFamily="49" charset="0"/>
                        </a:rPr>
                        <a:t> = "Je naam is: " + 		besteller;</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functie overzicht aanroepen als het venster geladen wordt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window.addEventListener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('load', overzicht);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Tekstvak 16"/>
          <p:cNvSpPr txBox="1"/>
          <p:nvPr/>
        </p:nvSpPr>
        <p:spPr>
          <a:xfrm>
            <a:off x="1463038" y="1529310"/>
            <a:ext cx="10578707"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We </a:t>
            </a:r>
            <a:r>
              <a:rPr lang="nl-BE" sz="2800" dirty="0"/>
              <a:t>maken een nieuw javascript aan in het </a:t>
            </a:r>
            <a:r>
              <a:rPr lang="nl-BE" sz="2800" dirty="0">
                <a:solidFill>
                  <a:schemeClr val="accent6"/>
                </a:solidFill>
                <a:latin typeface="Code New Roman" panose="020B0609020204030204" pitchFamily="49" charset="0"/>
                <a:cs typeface="Code New Roman" panose="020B0609020204030204" pitchFamily="49" charset="0"/>
              </a:rPr>
              <a:t>&lt;head&gt;</a:t>
            </a:r>
            <a:r>
              <a:rPr lang="nl-BE" sz="2800" dirty="0"/>
              <a:t>-gedeelte van de pagina:</a:t>
            </a: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1" name="Rechthoek 20"/>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stap9 </a:t>
            </a:r>
            <a:endParaRPr lang="nl-BE" dirty="0">
              <a:solidFill>
                <a:schemeClr val="accent2">
                  <a:lumMod val="75000"/>
                </a:schemeClr>
              </a:solidFill>
            </a:endParaRPr>
          </a:p>
        </p:txBody>
      </p:sp>
    </p:spTree>
    <p:extLst>
      <p:ext uri="{BB962C8B-B14F-4D97-AF65-F5344CB8AC3E}">
        <p14:creationId xmlns:p14="http://schemas.microsoft.com/office/powerpoint/2010/main" val="1352346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71479" y="1529310"/>
            <a:ext cx="920080" cy="90000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339407250"/>
              </p:ext>
            </p:extLst>
          </p:nvPr>
        </p:nvGraphicFramePr>
        <p:xfrm>
          <a:off x="1463040" y="2594432"/>
          <a:ext cx="10578705" cy="368808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2549271">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26</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27</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28</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29</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30</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overzicht = () =&gt; {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naam van de bezoeker op het scherm zetten</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200" b="0" dirty="0" err="1" smtClean="0">
                          <a:solidFill>
                            <a:schemeClr val="accent6"/>
                          </a:solidFill>
                          <a:effectLst/>
                          <a:latin typeface="Code New Roman" panose="020B0609020204030204" pitchFamily="49" charset="0"/>
                          <a:cs typeface="Code New Roman" panose="020B0609020204030204" pitchFamily="49" charset="0"/>
                        </a:rPr>
                        <a:t>localStorage.getItem</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r>
                        <a:rPr lang="nl-BE" sz="2200" b="0" dirty="0" err="1" smtClean="0">
                          <a:solidFill>
                            <a:schemeClr val="accent6"/>
                          </a:solidFill>
                          <a:effectLst/>
                          <a:latin typeface="Code New Roman" panose="020B0609020204030204" pitchFamily="49" charset="0"/>
                          <a:cs typeface="Code New Roman" panose="020B0609020204030204" pitchFamily="49" charset="0"/>
                        </a:rPr>
                        <a:t>innerHTML</a:t>
                      </a:r>
                      <a:r>
                        <a:rPr lang="nl-BE" sz="2200" b="0" dirty="0" smtClean="0">
                          <a:solidFill>
                            <a:schemeClr val="accent6"/>
                          </a:solidFill>
                          <a:effectLst/>
                          <a:latin typeface="Code New Roman" panose="020B0609020204030204" pitchFamily="49" charset="0"/>
                          <a:cs typeface="Code New Roman" panose="020B0609020204030204" pitchFamily="49" charset="0"/>
                        </a:rPr>
                        <a:t> = "Je naam is: " + 		besteller;</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functie overzicht aanroepen als het venster geladen wordt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window.addEventListener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('load', overzicht);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3" name="Afgeronde rechthoek 2"/>
          <p:cNvSpPr/>
          <p:nvPr/>
        </p:nvSpPr>
        <p:spPr>
          <a:xfrm>
            <a:off x="5167224" y="3554083"/>
            <a:ext cx="4416724" cy="431321"/>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9" name="Rechthoek 28"/>
          <p:cNvSpPr/>
          <p:nvPr/>
        </p:nvSpPr>
        <p:spPr>
          <a:xfrm>
            <a:off x="1463038" y="1542222"/>
            <a:ext cx="10578707" cy="88708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Een gegeven oproepen uit </a:t>
            </a:r>
            <a:r>
              <a:rPr lang="nl-BE" sz="2800" dirty="0" err="1" smtClean="0">
                <a:latin typeface="Code New Roman" panose="020B0609020204030204" pitchFamily="49" charset="0"/>
                <a:cs typeface="Code New Roman" panose="020B0609020204030204" pitchFamily="49" charset="0"/>
              </a:rPr>
              <a:t>localStorage</a:t>
            </a:r>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182847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71479" y="1529310"/>
            <a:ext cx="920080" cy="90000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339407250"/>
              </p:ext>
            </p:extLst>
          </p:nvPr>
        </p:nvGraphicFramePr>
        <p:xfrm>
          <a:off x="1463040" y="2594432"/>
          <a:ext cx="10578705" cy="368808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2549271">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26</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27</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28</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29</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30</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overzicht = () =&gt; {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naam van de bezoeker op het scherm zetten</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200" b="0" dirty="0" err="1" smtClean="0">
                          <a:solidFill>
                            <a:schemeClr val="accent6"/>
                          </a:solidFill>
                          <a:effectLst/>
                          <a:latin typeface="Code New Roman" panose="020B0609020204030204" pitchFamily="49" charset="0"/>
                          <a:cs typeface="Code New Roman" panose="020B0609020204030204" pitchFamily="49" charset="0"/>
                        </a:rPr>
                        <a:t>localStorage.getItem</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r>
                        <a:rPr lang="nl-BE" sz="2200" b="0" dirty="0" err="1" smtClean="0">
                          <a:solidFill>
                            <a:schemeClr val="accent6"/>
                          </a:solidFill>
                          <a:effectLst/>
                          <a:latin typeface="Code New Roman" panose="020B0609020204030204" pitchFamily="49" charset="0"/>
                          <a:cs typeface="Code New Roman" panose="020B0609020204030204" pitchFamily="49" charset="0"/>
                        </a:rPr>
                        <a:t>innerHTML</a:t>
                      </a:r>
                      <a:r>
                        <a:rPr lang="nl-BE" sz="2200" b="0" dirty="0" smtClean="0">
                          <a:solidFill>
                            <a:schemeClr val="accent6"/>
                          </a:solidFill>
                          <a:effectLst/>
                          <a:latin typeface="Code New Roman" panose="020B0609020204030204" pitchFamily="49" charset="0"/>
                          <a:cs typeface="Code New Roman" panose="020B0609020204030204" pitchFamily="49" charset="0"/>
                        </a:rPr>
                        <a:t> = "Je naam is: " + 		besteller;</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functie overzicht aanroepen als het venster geladen wordt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window.addEventListener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('load', overzicht);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3" name="Afgeronde rechthoek 2"/>
          <p:cNvSpPr/>
          <p:nvPr/>
        </p:nvSpPr>
        <p:spPr>
          <a:xfrm>
            <a:off x="7254816" y="3903549"/>
            <a:ext cx="1613139" cy="431321"/>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9" name="Rechthoek 28"/>
          <p:cNvSpPr/>
          <p:nvPr/>
        </p:nvSpPr>
        <p:spPr>
          <a:xfrm>
            <a:off x="1463038" y="1542222"/>
            <a:ext cx="10578707" cy="88708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HTML-code toevoegen aan de pagina</a:t>
            </a:r>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515981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71479" y="1529310"/>
            <a:ext cx="920080" cy="90000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339407250"/>
              </p:ext>
            </p:extLst>
          </p:nvPr>
        </p:nvGraphicFramePr>
        <p:xfrm>
          <a:off x="1463040" y="2594432"/>
          <a:ext cx="10578705" cy="368808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2549271">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26</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27</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28</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29</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30</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overzicht = () =&gt; {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naam van de bezoeker op het scherm zetten</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200" b="0" dirty="0" err="1" smtClean="0">
                          <a:solidFill>
                            <a:schemeClr val="accent6"/>
                          </a:solidFill>
                          <a:effectLst/>
                          <a:latin typeface="Code New Roman" panose="020B0609020204030204" pitchFamily="49" charset="0"/>
                          <a:cs typeface="Code New Roman" panose="020B0609020204030204" pitchFamily="49" charset="0"/>
                        </a:rPr>
                        <a:t>localStorage.getItem</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r>
                        <a:rPr lang="nl-BE" sz="2200" b="0" dirty="0" err="1" smtClean="0">
                          <a:solidFill>
                            <a:schemeClr val="accent6"/>
                          </a:solidFill>
                          <a:effectLst/>
                          <a:latin typeface="Code New Roman" panose="020B0609020204030204" pitchFamily="49" charset="0"/>
                          <a:cs typeface="Code New Roman" panose="020B0609020204030204" pitchFamily="49" charset="0"/>
                        </a:rPr>
                        <a:t>innerHTML</a:t>
                      </a:r>
                      <a:r>
                        <a:rPr lang="nl-BE" sz="2200" b="0" dirty="0" smtClean="0">
                          <a:solidFill>
                            <a:schemeClr val="accent6"/>
                          </a:solidFill>
                          <a:effectLst/>
                          <a:latin typeface="Code New Roman" panose="020B0609020204030204" pitchFamily="49" charset="0"/>
                          <a:cs typeface="Code New Roman" panose="020B0609020204030204" pitchFamily="49" charset="0"/>
                        </a:rPr>
                        <a:t> = "Je naam is: " + 		besteller;</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functie overzicht aanroepen als het venster geladen wordt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window.addEventListener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('load', overzicht);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3" name="Afgeronde rechthoek 2"/>
          <p:cNvSpPr/>
          <p:nvPr/>
        </p:nvSpPr>
        <p:spPr>
          <a:xfrm>
            <a:off x="2147980" y="5553682"/>
            <a:ext cx="1273950" cy="431321"/>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9" name="Rechthoek 28"/>
          <p:cNvSpPr/>
          <p:nvPr/>
        </p:nvSpPr>
        <p:spPr>
          <a:xfrm>
            <a:off x="1463038" y="1542222"/>
            <a:ext cx="10578707" cy="88708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De functie aanroepen als het venster geladen wordt</a:t>
            </a:r>
            <a:endParaRPr lang="nl-BE" sz="2800" dirty="0">
              <a:latin typeface="Code New Roman" panose="020B0609020204030204" pitchFamily="49" charset="0"/>
              <a:cs typeface="Code New Roman" panose="020B0609020204030204" pitchFamily="49" charset="0"/>
            </a:endParaRPr>
          </a:p>
        </p:txBody>
      </p:sp>
      <p:sp>
        <p:nvSpPr>
          <p:cNvPr id="16" name="Afgeronde rechthoek 15"/>
          <p:cNvSpPr/>
          <p:nvPr/>
        </p:nvSpPr>
        <p:spPr>
          <a:xfrm>
            <a:off x="5967407" y="5553682"/>
            <a:ext cx="951867" cy="431321"/>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2535685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sp>
        <p:nvSpPr>
          <p:cNvPr id="17" name="Tekstvak 16"/>
          <p:cNvSpPr txBox="1"/>
          <p:nvPr/>
        </p:nvSpPr>
        <p:spPr>
          <a:xfrm>
            <a:off x="1463038" y="1529310"/>
            <a:ext cx="10578707" cy="240065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Zorg </a:t>
            </a:r>
            <a:r>
              <a:rPr lang="nl-BE" sz="2800" dirty="0"/>
              <a:t>er nu op dezelfde manier voor dat ook de relatie van de besteller met de school en de prijs van het ticket op de pagina worden weergegeven.</a:t>
            </a:r>
          </a:p>
          <a:p>
            <a:pPr marL="514350" indent="-514350">
              <a:spcBef>
                <a:spcPts val="1200"/>
              </a:spcBef>
              <a:buClr>
                <a:schemeClr val="accent6"/>
              </a:buClr>
              <a:buFont typeface="Wingdings 3" panose="05040102010807070707" pitchFamily="18" charset="2"/>
              <a:buChar char=""/>
            </a:pPr>
            <a:r>
              <a:rPr lang="nl-BE" sz="2800" dirty="0" smtClean="0"/>
              <a:t>Om veiligheidsredenen verwijderen </a:t>
            </a:r>
            <a:r>
              <a:rPr lang="nl-BE" sz="2800" dirty="0"/>
              <a:t>we alle gegevens uit </a:t>
            </a:r>
            <a:r>
              <a:rPr lang="nl-BE" sz="2800" dirty="0" err="1">
                <a:solidFill>
                  <a:schemeClr val="accent6"/>
                </a:solidFill>
                <a:latin typeface="Code New Roman" panose="020B0609020204030204" pitchFamily="49" charset="0"/>
                <a:cs typeface="Code New Roman" panose="020B0609020204030204" pitchFamily="49" charset="0"/>
              </a:rPr>
              <a:t>localStorage</a:t>
            </a:r>
            <a:r>
              <a:rPr lang="nl-BE" sz="2800" dirty="0"/>
              <a:t> wanneer ze verder niet meer nodig zijn.</a:t>
            </a: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1" name="Rechthoek 20"/>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stap10 </a:t>
            </a:r>
            <a:endParaRPr lang="nl-BE" dirty="0">
              <a:solidFill>
                <a:schemeClr val="accent2">
                  <a:lumMod val="75000"/>
                </a:schemeClr>
              </a:solidFill>
            </a:endParaRPr>
          </a:p>
        </p:txBody>
      </p:sp>
      <p:graphicFrame>
        <p:nvGraphicFramePr>
          <p:cNvPr id="20" name="Tabel 19"/>
          <p:cNvGraphicFramePr>
            <a:graphicFrameLocks noGrp="1"/>
          </p:cNvGraphicFramePr>
          <p:nvPr>
            <p:extLst>
              <p:ext uri="{D42A27DB-BD31-4B8C-83A1-F6EECF244321}">
                <p14:modId xmlns:p14="http://schemas.microsoft.com/office/powerpoint/2010/main" val="2063765243"/>
              </p:ext>
            </p:extLst>
          </p:nvPr>
        </p:nvGraphicFramePr>
        <p:xfrm>
          <a:off x="1463040" y="4206237"/>
          <a:ext cx="10578705" cy="73152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660304">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23</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bg1">
                              <a:lumMod val="50000"/>
                            </a:schemeClr>
                          </a:solidFill>
                          <a:effectLst/>
                          <a:latin typeface="Code New Roman" panose="020B0609020204030204" pitchFamily="49" charset="0"/>
                          <a:cs typeface="Code New Roman" panose="020B0609020204030204" pitchFamily="49" charset="0"/>
                        </a:rPr>
                        <a:t>		// De waarden in </a:t>
                      </a:r>
                      <a:r>
                        <a:rPr lang="nl-BE" sz="2400" b="0" dirty="0" err="1" smtClean="0">
                          <a:solidFill>
                            <a:schemeClr val="bg1">
                              <a:lumMod val="50000"/>
                            </a:schemeClr>
                          </a:solidFill>
                          <a:effectLst/>
                          <a:latin typeface="Code New Roman" panose="020B0609020204030204" pitchFamily="49" charset="0"/>
                          <a:cs typeface="Code New Roman" panose="020B0609020204030204" pitchFamily="49" charset="0"/>
                        </a:rPr>
                        <a:t>localStorage</a:t>
                      </a:r>
                      <a:r>
                        <a:rPr lang="nl-BE" sz="2400" b="0" dirty="0" smtClean="0">
                          <a:solidFill>
                            <a:schemeClr val="bg1">
                              <a:lumMod val="50000"/>
                            </a:schemeClr>
                          </a:solidFill>
                          <a:effectLst/>
                          <a:latin typeface="Code New Roman" panose="020B0609020204030204" pitchFamily="49" charset="0"/>
                          <a:cs typeface="Code New Roman" panose="020B0609020204030204" pitchFamily="49" charset="0"/>
                        </a:rPr>
                        <a:t> weer leegmaken</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a:t>
                      </a:r>
                      <a:r>
                        <a:rPr lang="nl-BE" sz="2400" b="0" dirty="0" err="1" smtClean="0">
                          <a:solidFill>
                            <a:schemeClr val="accent6"/>
                          </a:solidFill>
                          <a:effectLst/>
                          <a:latin typeface="Code New Roman" panose="020B0609020204030204" pitchFamily="49" charset="0"/>
                          <a:cs typeface="Code New Roman" panose="020B0609020204030204" pitchFamily="49" charset="0"/>
                        </a:rPr>
                        <a:t>localStorage.clear</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2" name="Tekstvak 21"/>
          <p:cNvSpPr txBox="1"/>
          <p:nvPr/>
        </p:nvSpPr>
        <p:spPr>
          <a:xfrm>
            <a:off x="1463038" y="5212079"/>
            <a:ext cx="10578707"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Probeer </a:t>
            </a:r>
            <a:r>
              <a:rPr lang="nl-BE" sz="2800" dirty="0"/>
              <a:t>nu in verschillende scenario’s je bestelformulier en de </a:t>
            </a:r>
            <a:r>
              <a:rPr lang="nl-BE" sz="2800" dirty="0" smtClean="0"/>
              <a:t>bevestigingspagina </a:t>
            </a:r>
            <a:r>
              <a:rPr lang="nl-BE" sz="2800" dirty="0"/>
              <a:t>uit in een browser.</a:t>
            </a:r>
          </a:p>
        </p:txBody>
      </p:sp>
    </p:spTree>
    <p:extLst>
      <p:ext uri="{BB962C8B-B14F-4D97-AF65-F5344CB8AC3E}">
        <p14:creationId xmlns:p14="http://schemas.microsoft.com/office/powerpoint/2010/main" val="224665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307461" y="1564553"/>
            <a:ext cx="900000" cy="900000"/>
          </a:xfrm>
          <a:prstGeom prst="rect">
            <a:avLst/>
          </a:prstGeom>
        </p:spPr>
      </p:pic>
      <p:sp>
        <p:nvSpPr>
          <p:cNvPr id="18" name="Tekstvak 17"/>
          <p:cNvSpPr txBox="1"/>
          <p:nvPr/>
        </p:nvSpPr>
        <p:spPr>
          <a:xfrm>
            <a:off x="1456992" y="1491333"/>
            <a:ext cx="10584754"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localStorage</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21" name="Tekstvak 20"/>
          <p:cNvSpPr txBox="1"/>
          <p:nvPr/>
        </p:nvSpPr>
        <p:spPr>
          <a:xfrm>
            <a:off x="1456992" y="2352239"/>
            <a:ext cx="10584754"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sessionStorage</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25" name="Tekstvak 24"/>
          <p:cNvSpPr txBox="1"/>
          <p:nvPr/>
        </p:nvSpPr>
        <p:spPr>
          <a:xfrm>
            <a:off x="2127864" y="3929798"/>
            <a:ext cx="9913882" cy="1015663"/>
          </a:xfrm>
          <a:prstGeom prst="rect">
            <a:avLst/>
          </a:prstGeom>
          <a:noFill/>
        </p:spPr>
        <p:txBody>
          <a:bodyPr wrap="square" rtlCol="0">
            <a:spAutoFit/>
          </a:bodyPr>
          <a:lstStyle/>
          <a:p>
            <a:r>
              <a:rPr lang="nl-BE" sz="6000" dirty="0" smtClean="0"/>
              <a:t>Enkel voor tekstgegevens!</a:t>
            </a:r>
            <a:endParaRPr lang="nl-BE" sz="6000" dirty="0"/>
          </a:p>
        </p:txBody>
      </p:sp>
    </p:spTree>
    <p:extLst>
      <p:ext uri="{BB962C8B-B14F-4D97-AF65-F5344CB8AC3E}">
        <p14:creationId xmlns:p14="http://schemas.microsoft.com/office/powerpoint/2010/main" val="1779225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612877"/>
            <a:ext cx="10578707" cy="5078313"/>
          </a:xfrm>
          <a:prstGeom prst="rect">
            <a:avLst/>
          </a:prstGeom>
        </p:spPr>
        <p:txBody>
          <a:bodyPr wrap="square">
            <a:spAutoFit/>
          </a:bodyPr>
          <a:lstStyle/>
          <a:p>
            <a:r>
              <a:rPr lang="nl-BE" sz="3600" dirty="0"/>
              <a:t>Klik in je browser verder naar de volgende pagina. Bekijk ook de broncode van die pagina. Hoe werd de knop </a:t>
            </a:r>
            <a:r>
              <a:rPr lang="nl-BE" sz="3600" dirty="0">
                <a:solidFill>
                  <a:schemeClr val="accent6"/>
                </a:solidFill>
                <a:latin typeface="Code New Roman" panose="020B0609020204030204" pitchFamily="49" charset="0"/>
                <a:cs typeface="Code New Roman" panose="020B0609020204030204" pitchFamily="49" charset="0"/>
              </a:rPr>
              <a:t>bestellen</a:t>
            </a:r>
            <a:r>
              <a:rPr lang="nl-BE" sz="3600" dirty="0"/>
              <a:t> op deze pagina gemaakt</a:t>
            </a:r>
            <a:r>
              <a:rPr lang="nl-BE" sz="3600" dirty="0" smtClean="0"/>
              <a:t>?</a:t>
            </a:r>
          </a:p>
          <a:p>
            <a:endParaRPr lang="nl-BE" sz="3600" dirty="0"/>
          </a:p>
          <a:p>
            <a:r>
              <a:rPr lang="nl-BE" sz="3600" dirty="0" smtClean="0"/>
              <a:t> </a:t>
            </a:r>
            <a:r>
              <a:rPr lang="nl-BE" sz="3600" dirty="0"/>
              <a:t>	</a:t>
            </a:r>
            <a:r>
              <a:rPr lang="nl-BE" sz="3600" dirty="0" smtClean="0"/>
              <a:t>	Met </a:t>
            </a:r>
            <a:r>
              <a:rPr lang="nl-BE" sz="3600" dirty="0"/>
              <a:t>een </a:t>
            </a:r>
            <a:r>
              <a:rPr lang="nl-BE" sz="3600" dirty="0" smtClean="0"/>
              <a:t>hyperlink</a:t>
            </a:r>
            <a:br>
              <a:rPr lang="nl-BE" sz="3600" dirty="0" smtClean="0"/>
            </a:br>
            <a:endParaRPr lang="nl-BE" sz="3600" dirty="0"/>
          </a:p>
          <a:p>
            <a:r>
              <a:rPr lang="nl-BE" sz="3600" dirty="0" smtClean="0"/>
              <a:t> </a:t>
            </a:r>
            <a:r>
              <a:rPr lang="nl-BE" sz="3600" dirty="0"/>
              <a:t>	</a:t>
            </a:r>
            <a:r>
              <a:rPr lang="nl-BE" sz="3600" dirty="0" smtClean="0"/>
              <a:t>	Met </a:t>
            </a:r>
            <a:r>
              <a:rPr lang="nl-BE" sz="3600" dirty="0"/>
              <a:t>een gewone </a:t>
            </a:r>
            <a:r>
              <a:rPr lang="nl-BE" sz="3600" dirty="0" smtClean="0"/>
              <a:t>alinea</a:t>
            </a:r>
            <a:br>
              <a:rPr lang="nl-BE" sz="3600" dirty="0" smtClean="0"/>
            </a:br>
            <a:endParaRPr lang="nl-BE" sz="3600" dirty="0"/>
          </a:p>
          <a:p>
            <a:r>
              <a:rPr lang="nl-BE" sz="3600" dirty="0" smtClean="0"/>
              <a:t> </a:t>
            </a:r>
            <a:r>
              <a:rPr lang="nl-BE" sz="3600" dirty="0"/>
              <a:t>	</a:t>
            </a:r>
            <a:r>
              <a:rPr lang="nl-BE" sz="3600" dirty="0" smtClean="0"/>
              <a:t>	Met </a:t>
            </a:r>
            <a:r>
              <a:rPr lang="nl-BE" sz="3600" dirty="0"/>
              <a:t>een formulierknop</a:t>
            </a:r>
          </a:p>
        </p:txBody>
      </p:sp>
      <p:sp>
        <p:nvSpPr>
          <p:cNvPr id="17" name="Rechthoek 16"/>
          <p:cNvSpPr/>
          <p:nvPr/>
        </p:nvSpPr>
        <p:spPr>
          <a:xfrm>
            <a:off x="2463163" y="3786764"/>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8" name="Rechthoek 17"/>
          <p:cNvSpPr/>
          <p:nvPr/>
        </p:nvSpPr>
        <p:spPr>
          <a:xfrm>
            <a:off x="2463163" y="4834906"/>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9" name="Rechthoek 18"/>
          <p:cNvSpPr/>
          <p:nvPr/>
        </p:nvSpPr>
        <p:spPr>
          <a:xfrm>
            <a:off x="2463163" y="5883048"/>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2373899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8.6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120</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Voeg </a:t>
            </a:r>
            <a:r>
              <a:rPr lang="nl-BE" sz="2800" dirty="0">
                <a:solidFill>
                  <a:schemeClr val="tx1"/>
                </a:solidFill>
              </a:rPr>
              <a:t>in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solidFill>
                  <a:schemeClr val="tx1"/>
                </a:solidFill>
              </a:rPr>
              <a:t> een formulierveld toe waarin de bezoeker een opmerking of mededeling kan schrijven. De bezoeker moet meerdere regels of </a:t>
            </a:r>
            <a:r>
              <a:rPr lang="nl-BE" sz="2800" dirty="0" smtClean="0">
                <a:solidFill>
                  <a:schemeClr val="tx1"/>
                </a:solidFill>
              </a:rPr>
              <a:t>zinnen </a:t>
            </a:r>
            <a:r>
              <a:rPr lang="nl-BE" sz="2800" dirty="0">
                <a:solidFill>
                  <a:schemeClr val="tx1"/>
                </a:solidFill>
              </a:rPr>
              <a:t>kunnen intypen. Zoek op met welk formulierveld je dat kan </a:t>
            </a:r>
            <a:r>
              <a:rPr lang="nl-BE" sz="2800" dirty="0" smtClean="0">
                <a:solidFill>
                  <a:schemeClr val="tx1"/>
                </a:solidFill>
              </a:rPr>
              <a:t>bereiken</a:t>
            </a:r>
            <a:r>
              <a:rPr lang="nl-BE" sz="2800" dirty="0">
                <a:solidFill>
                  <a:schemeClr val="tx1"/>
                </a:solidFill>
              </a:rPr>
              <a:t>. Uiteraard moet de opmerking die de bezoeker heeft ingegeven, ook op de bevestigingspagina worden weergegeven.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a:p>
            <a:pPr marL="514350" indent="-514350">
              <a:spcBef>
                <a:spcPts val="600"/>
              </a:spcBef>
              <a:buClr>
                <a:schemeClr val="accent6"/>
              </a:buClr>
              <a:buFont typeface="Wingdings 3" panose="05040102010807070707" pitchFamily="18" charset="2"/>
              <a:buChar char="u"/>
            </a:pPr>
            <a:endParaRPr lang="nl-BE" sz="28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8.1</a:t>
            </a:r>
            <a:endParaRPr lang="nl-BE" sz="2800" dirty="0"/>
          </a:p>
        </p:txBody>
      </p:sp>
    </p:spTree>
    <p:extLst>
      <p:ext uri="{BB962C8B-B14F-4D97-AF65-F5344CB8AC3E}">
        <p14:creationId xmlns:p14="http://schemas.microsoft.com/office/powerpoint/2010/main" val="598154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120</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Voeg </a:t>
            </a:r>
            <a:r>
              <a:rPr lang="nl-BE" sz="2600" dirty="0">
                <a:solidFill>
                  <a:schemeClr val="tx1"/>
                </a:solidFill>
              </a:rPr>
              <a:t>aan vb08 de mogelijkheid toe dat je voor meerdere mensen tickets kan bestellen. Uiteraard moet je er rekening mee houden dat er </a:t>
            </a:r>
            <a:r>
              <a:rPr lang="nl-BE" sz="2600" dirty="0" smtClean="0">
                <a:solidFill>
                  <a:schemeClr val="tx1"/>
                </a:solidFill>
              </a:rPr>
              <a:t>verschillen </a:t>
            </a:r>
            <a:r>
              <a:rPr lang="nl-BE" sz="2600" dirty="0">
                <a:solidFill>
                  <a:schemeClr val="tx1"/>
                </a:solidFill>
              </a:rPr>
              <a:t>kunnen zijn in de status van deze personen: sommigen kunnen </a:t>
            </a:r>
            <a:r>
              <a:rPr lang="nl-BE" sz="2600" dirty="0" smtClean="0">
                <a:solidFill>
                  <a:schemeClr val="tx1"/>
                </a:solidFill>
              </a:rPr>
              <a:t>leerling </a:t>
            </a:r>
            <a:r>
              <a:rPr lang="nl-BE" sz="2600" dirty="0">
                <a:solidFill>
                  <a:schemeClr val="tx1"/>
                </a:solidFill>
              </a:rPr>
              <a:t>zijn, sommigen oud-leerling, leerkracht, oud-leerkracht of andere. De bezoeker hoeft niet de namen van alle personen in te geven, enkel zijn eigen naam.</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Zorg </a:t>
            </a:r>
            <a:r>
              <a:rPr lang="nl-BE" sz="2600" dirty="0">
                <a:solidFill>
                  <a:schemeClr val="tx1"/>
                </a:solidFill>
              </a:rPr>
              <a:t>ervoor dat in je bevestigingspagina het aantal tickets en de </a:t>
            </a:r>
            <a:r>
              <a:rPr lang="nl-BE" sz="2600" dirty="0" smtClean="0">
                <a:solidFill>
                  <a:schemeClr val="tx1"/>
                </a:solidFill>
              </a:rPr>
              <a:t>totaalprijs </a:t>
            </a:r>
            <a:r>
              <a:rPr lang="nl-BE" sz="2600" dirty="0">
                <a:solidFill>
                  <a:schemeClr val="tx1"/>
                </a:solidFill>
              </a:rPr>
              <a:t>duidelijk vermeldt. De status van de verschillende personen hoeft niet te worden vermeld.</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Valideer </a:t>
            </a:r>
            <a:r>
              <a:rPr lang="nl-BE" sz="2600" dirty="0">
                <a:solidFill>
                  <a:schemeClr val="tx1"/>
                </a:solidFill>
              </a:rPr>
              <a:t>je web- en stijlpagina’s met de </a:t>
            </a:r>
            <a:r>
              <a:rPr lang="nl-BE" sz="2600" dirty="0" err="1">
                <a:solidFill>
                  <a:schemeClr val="tx1"/>
                </a:solidFill>
              </a:rPr>
              <a:t>validator</a:t>
            </a:r>
            <a:r>
              <a:rPr lang="nl-BE" sz="2600" dirty="0">
                <a:solidFill>
                  <a:schemeClr val="tx1"/>
                </a:solidFill>
              </a:rPr>
              <a:t> van W3C.</a:t>
            </a:r>
          </a:p>
          <a:p>
            <a:pPr marL="514350" indent="-514350">
              <a:spcBef>
                <a:spcPts val="600"/>
              </a:spcBef>
              <a:buClr>
                <a:schemeClr val="accent6"/>
              </a:buClr>
              <a:buFont typeface="Wingdings 3" panose="05040102010807070707" pitchFamily="18" charset="2"/>
              <a:buChar char="u"/>
            </a:pPr>
            <a:endParaRPr lang="nl-BE" sz="28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8.2</a:t>
            </a:r>
            <a:endParaRPr lang="nl-BE" sz="2800" dirty="0"/>
          </a:p>
        </p:txBody>
      </p:sp>
    </p:spTree>
    <p:extLst>
      <p:ext uri="{BB962C8B-B14F-4D97-AF65-F5344CB8AC3E}">
        <p14:creationId xmlns:p14="http://schemas.microsoft.com/office/powerpoint/2010/main" val="87011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120</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700" dirty="0" smtClean="0">
                <a:solidFill>
                  <a:schemeClr val="tx1"/>
                </a:solidFill>
              </a:rPr>
              <a:t>Maak </a:t>
            </a:r>
            <a:r>
              <a:rPr lang="nl-BE" sz="2700" dirty="0">
                <a:solidFill>
                  <a:schemeClr val="tx1"/>
                </a:solidFill>
              </a:rPr>
              <a:t>een pagina met daarin een formulier waarin de bezoeker een aantal stijlkenmerken voor een webpagina kan kiezen, zoals de achter-grondkleur, de tekstkleur, de tekengrootte, het lettertype, enz.  Maak daarbij gebruik van keuzelijsten, keuzerondjes of keuzevakjes.</a:t>
            </a:r>
          </a:p>
          <a:p>
            <a:pPr marL="342900" lvl="0" indent="-342900">
              <a:spcBef>
                <a:spcPts val="1200"/>
              </a:spcBef>
              <a:buClr>
                <a:schemeClr val="accent6"/>
              </a:buClr>
              <a:buFont typeface="Wingdings 3" panose="05040102010807070707" pitchFamily="18" charset="2"/>
              <a:buChar char="u"/>
            </a:pPr>
            <a:r>
              <a:rPr lang="nl-BE" sz="2700" dirty="0" smtClean="0">
                <a:solidFill>
                  <a:schemeClr val="tx1"/>
                </a:solidFill>
              </a:rPr>
              <a:t>Hierna </a:t>
            </a:r>
            <a:r>
              <a:rPr lang="nl-BE" sz="2700" dirty="0">
                <a:solidFill>
                  <a:schemeClr val="tx1"/>
                </a:solidFill>
              </a:rPr>
              <a:t>wordt een nieuwe pagina geopend waarvan je de inhoud zelf mag kiezen. De stijlkenmerken die door de bezoeker gekozen werden, </a:t>
            </a:r>
            <a:r>
              <a:rPr lang="nl-BE" sz="2700" dirty="0" smtClean="0">
                <a:solidFill>
                  <a:schemeClr val="tx1"/>
                </a:solidFill>
              </a:rPr>
              <a:t>worden </a:t>
            </a:r>
            <a:r>
              <a:rPr lang="nl-BE" sz="2700" dirty="0">
                <a:solidFill>
                  <a:schemeClr val="tx1"/>
                </a:solidFill>
              </a:rPr>
              <a:t>in die nieuwe pagina toegepast.</a:t>
            </a:r>
          </a:p>
          <a:p>
            <a:pPr marL="342900" lvl="0" indent="-342900">
              <a:spcBef>
                <a:spcPts val="1200"/>
              </a:spcBef>
              <a:buClr>
                <a:schemeClr val="accent6"/>
              </a:buClr>
              <a:buFont typeface="Wingdings 3" panose="05040102010807070707" pitchFamily="18" charset="2"/>
              <a:buChar char="u"/>
            </a:pPr>
            <a:r>
              <a:rPr lang="nl-BE" sz="2700" dirty="0" smtClean="0">
                <a:solidFill>
                  <a:schemeClr val="tx1"/>
                </a:solidFill>
              </a:rPr>
              <a:t>Valideer </a:t>
            </a:r>
            <a:r>
              <a:rPr lang="nl-BE" sz="2700" dirty="0">
                <a:solidFill>
                  <a:schemeClr val="tx1"/>
                </a:solidFill>
              </a:rPr>
              <a:t>je web- en stijlpagina’s met de </a:t>
            </a:r>
            <a:r>
              <a:rPr lang="nl-BE" sz="2700" dirty="0" err="1">
                <a:solidFill>
                  <a:schemeClr val="tx1"/>
                </a:solidFill>
              </a:rPr>
              <a:t>validator</a:t>
            </a:r>
            <a:r>
              <a:rPr lang="nl-BE" sz="2700" dirty="0">
                <a:solidFill>
                  <a:schemeClr val="tx1"/>
                </a:solidFill>
              </a:rPr>
              <a:t> van W3C.</a:t>
            </a:r>
          </a:p>
          <a:p>
            <a:pPr marL="514350" indent="-514350">
              <a:spcBef>
                <a:spcPts val="600"/>
              </a:spcBef>
              <a:buClr>
                <a:schemeClr val="accent6"/>
              </a:buClr>
              <a:buFont typeface="Wingdings 3" panose="05040102010807070707" pitchFamily="18" charset="2"/>
              <a:buChar char="u"/>
            </a:pPr>
            <a:endParaRPr lang="nl-BE" sz="28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8.3</a:t>
            </a:r>
            <a:endParaRPr lang="nl-BE" sz="2800" dirty="0"/>
          </a:p>
        </p:txBody>
      </p:sp>
    </p:spTree>
    <p:extLst>
      <p:ext uri="{BB962C8B-B14F-4D97-AF65-F5344CB8AC3E}">
        <p14:creationId xmlns:p14="http://schemas.microsoft.com/office/powerpoint/2010/main" val="406909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120</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Maak </a:t>
            </a:r>
            <a:r>
              <a:rPr lang="nl-BE" sz="2800" dirty="0">
                <a:solidFill>
                  <a:schemeClr val="tx1"/>
                </a:solidFill>
              </a:rPr>
              <a:t>een pagina waarop drie geometrische figuren staan (bijvoorbeeld een cirkel, een vierkant, een trapezium, …). De bezoeker kiest een </a:t>
            </a:r>
            <a:r>
              <a:rPr lang="nl-BE" sz="2800" dirty="0" smtClean="0">
                <a:solidFill>
                  <a:schemeClr val="tx1"/>
                </a:solidFill>
              </a:rPr>
              <a:t>figuur </a:t>
            </a:r>
            <a:r>
              <a:rPr lang="nl-BE" sz="2800" dirty="0">
                <a:solidFill>
                  <a:schemeClr val="tx1"/>
                </a:solidFill>
              </a:rPr>
              <a:t>door erop te klikken en moet dan de basisafmetingen als hoogte en breedte van de figuur ingeven. Met een javascript bereken je de omtrek en de oppervlakte van de figuur, die op een nieuwe pagina worden weergegeven.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Zorg </a:t>
            </a:r>
            <a:r>
              <a:rPr lang="nl-BE" sz="28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8.4</a:t>
            </a:r>
            <a:endParaRPr lang="nl-BE" sz="2800" dirty="0"/>
          </a:p>
        </p:txBody>
      </p:sp>
    </p:spTree>
    <p:extLst>
      <p:ext uri="{BB962C8B-B14F-4D97-AF65-F5344CB8AC3E}">
        <p14:creationId xmlns:p14="http://schemas.microsoft.com/office/powerpoint/2010/main" val="447828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121</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Maak </a:t>
            </a:r>
            <a:r>
              <a:rPr lang="nl-BE" sz="2200" dirty="0">
                <a:solidFill>
                  <a:schemeClr val="tx1"/>
                </a:solidFill>
              </a:rPr>
              <a:t>een website waarin je een bedrag in een munteenheid kan </a:t>
            </a:r>
            <a:r>
              <a:rPr lang="nl-BE" sz="2200" dirty="0" smtClean="0">
                <a:solidFill>
                  <a:schemeClr val="tx1"/>
                </a:solidFill>
              </a:rPr>
              <a:t>omrekenen </a:t>
            </a:r>
            <a:r>
              <a:rPr lang="nl-BE" sz="2200" dirty="0">
                <a:solidFill>
                  <a:schemeClr val="tx1"/>
                </a:solidFill>
              </a:rPr>
              <a:t>naar bedragen in 5 andere munteenheden. De munteenheden kan je zelf kiezen – de waarde ervan zoek je op. </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De </a:t>
            </a:r>
            <a:r>
              <a:rPr lang="nl-BE" sz="2200" dirty="0">
                <a:solidFill>
                  <a:schemeClr val="tx1"/>
                </a:solidFill>
              </a:rPr>
              <a:t>bezoeker kiest eerst de munteenheid die hij wil omrekenen en kan vervolgens in een formulierveld een bedrag ingeven. Het omrekenen van de muntwaarde gebeurt door middel van functies. </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De </a:t>
            </a:r>
            <a:r>
              <a:rPr lang="nl-BE" sz="2200" dirty="0">
                <a:solidFill>
                  <a:schemeClr val="tx1"/>
                </a:solidFill>
              </a:rPr>
              <a:t>omgerekende bedragen in de andere munten verschijnen in een nieuwe pagina. Denk eraan dat geldbedragen doorgaans worden </a:t>
            </a:r>
            <a:r>
              <a:rPr lang="nl-BE" sz="2200" dirty="0" smtClean="0">
                <a:solidFill>
                  <a:schemeClr val="tx1"/>
                </a:solidFill>
              </a:rPr>
              <a:t>afgerond </a:t>
            </a:r>
            <a:r>
              <a:rPr lang="nl-BE" sz="2200" dirty="0">
                <a:solidFill>
                  <a:schemeClr val="tx1"/>
                </a:solidFill>
              </a:rPr>
              <a:t>tot twee decimalen!</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Zorg </a:t>
            </a:r>
            <a:r>
              <a:rPr lang="nl-BE" sz="22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Valideer </a:t>
            </a:r>
            <a:r>
              <a:rPr lang="nl-BE" sz="2200" dirty="0">
                <a:solidFill>
                  <a:schemeClr val="tx1"/>
                </a:solidFill>
              </a:rPr>
              <a:t>je web- en stijlpagina’s met de </a:t>
            </a:r>
            <a:r>
              <a:rPr lang="nl-BE" sz="2200" dirty="0" err="1">
                <a:solidFill>
                  <a:schemeClr val="tx1"/>
                </a:solidFill>
              </a:rPr>
              <a:t>validator</a:t>
            </a:r>
            <a:r>
              <a:rPr lang="nl-BE" sz="22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8.5</a:t>
            </a:r>
            <a:endParaRPr lang="nl-BE" sz="2800" dirty="0"/>
          </a:p>
        </p:txBody>
      </p:sp>
    </p:spTree>
    <p:extLst>
      <p:ext uri="{BB962C8B-B14F-4D97-AF65-F5344CB8AC3E}">
        <p14:creationId xmlns:p14="http://schemas.microsoft.com/office/powerpoint/2010/main" val="66295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121</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Ontwerp </a:t>
            </a:r>
            <a:r>
              <a:rPr lang="nl-BE" sz="2800" dirty="0">
                <a:solidFill>
                  <a:schemeClr val="tx1"/>
                </a:solidFill>
              </a:rPr>
              <a:t>een webpagina waarin de bezoeker een boodschappenlijstje kan maken. De bezoeker geeft via een </a:t>
            </a:r>
            <a:r>
              <a:rPr lang="nl-BE" sz="2800" dirty="0" err="1">
                <a:solidFill>
                  <a:schemeClr val="tx1"/>
                </a:solidFill>
              </a:rPr>
              <a:t>invoervak</a:t>
            </a:r>
            <a:r>
              <a:rPr lang="nl-BE" sz="2800" dirty="0">
                <a:solidFill>
                  <a:schemeClr val="tx1"/>
                </a:solidFill>
              </a:rPr>
              <a:t> een item in. Wanneer de bezoeker op een knop “toevoegen” klikt, wordt het item onmiddellijk aan een lijst toegevoegd die onder het </a:t>
            </a:r>
            <a:r>
              <a:rPr lang="nl-BE" sz="2800" dirty="0" err="1">
                <a:solidFill>
                  <a:schemeClr val="tx1"/>
                </a:solidFill>
              </a:rPr>
              <a:t>invoervak</a:t>
            </a:r>
            <a:r>
              <a:rPr lang="nl-BE" sz="2800" dirty="0">
                <a:solidFill>
                  <a:schemeClr val="tx1"/>
                </a:solidFill>
              </a:rPr>
              <a:t> wordt weergegeven.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Bij </a:t>
            </a:r>
            <a:r>
              <a:rPr lang="nl-BE" sz="2800" dirty="0">
                <a:solidFill>
                  <a:schemeClr val="tx1"/>
                </a:solidFill>
              </a:rPr>
              <a:t>elk item wordt automatisch een knopje geplaatst om dat item uit de lijst te kunnen verwijderen.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Zorg </a:t>
            </a:r>
            <a:r>
              <a:rPr lang="nl-BE" sz="28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8.6</a:t>
            </a:r>
            <a:endParaRPr lang="nl-BE" sz="2800" dirty="0"/>
          </a:p>
        </p:txBody>
      </p:sp>
    </p:spTree>
    <p:extLst>
      <p:ext uri="{BB962C8B-B14F-4D97-AF65-F5344CB8AC3E}">
        <p14:creationId xmlns:p14="http://schemas.microsoft.com/office/powerpoint/2010/main" val="134500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121</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Ontwerp </a:t>
            </a:r>
            <a:r>
              <a:rPr lang="nl-BE" sz="2200" dirty="0">
                <a:solidFill>
                  <a:schemeClr val="tx1"/>
                </a:solidFill>
              </a:rPr>
              <a:t>een quiz met 10 meerkeuzevragen. Het onderwerp van je quiz mag je zelf kiezen. Ontwerp eerst een introductiepagina met wat uitleg over je quiz. Wanneer de bezoeker op een knop of link “start de quiz” klikt, wordt de eerste vraag getoond.</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Voor </a:t>
            </a:r>
            <a:r>
              <a:rPr lang="nl-BE" sz="2200" dirty="0">
                <a:solidFill>
                  <a:schemeClr val="tx1"/>
                </a:solidFill>
              </a:rPr>
              <a:t>de antwoorden op de meerkeuzevragen kan je gebruik maken van keuzerondjes (indien er slechts één antwoord correct kan zijn) of </a:t>
            </a:r>
            <a:r>
              <a:rPr lang="nl-BE" sz="2200" dirty="0" smtClean="0">
                <a:solidFill>
                  <a:schemeClr val="tx1"/>
                </a:solidFill>
              </a:rPr>
              <a:t>keuzevakjes </a:t>
            </a:r>
            <a:r>
              <a:rPr lang="nl-BE" sz="2200" dirty="0">
                <a:solidFill>
                  <a:schemeClr val="tx1"/>
                </a:solidFill>
              </a:rPr>
              <a:t>(indien meerdere antwoorden correct kunnen zijn).</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Elke </a:t>
            </a:r>
            <a:r>
              <a:rPr lang="nl-BE" sz="2200" dirty="0">
                <a:solidFill>
                  <a:schemeClr val="tx1"/>
                </a:solidFill>
              </a:rPr>
              <a:t>vraag staat op een aparte pagina. Om verder te gaan naar een volgende vraag, klikt de bezoeker op een knop “volgende vraag”. Zorg voor een foutcontrole, zodat de bezoeker de volgende vraag niet kan openen voordat ze een antwoord op de huidige vraag hebben gegeven</a:t>
            </a:r>
            <a:r>
              <a:rPr lang="nl-BE" sz="2200" dirty="0" smtClean="0">
                <a:solidFill>
                  <a:schemeClr val="tx1"/>
                </a:solidFill>
              </a:rPr>
              <a:t>.</a:t>
            </a:r>
          </a:p>
          <a:p>
            <a:pPr lvl="0" algn="r">
              <a:spcBef>
                <a:spcPts val="1200"/>
              </a:spcBef>
              <a:buClr>
                <a:schemeClr val="accent6"/>
              </a:buClr>
            </a:pPr>
            <a:r>
              <a:rPr lang="nl-BE" sz="2200" dirty="0" smtClean="0">
                <a:solidFill>
                  <a:schemeClr val="tx1"/>
                </a:solidFill>
              </a:rPr>
              <a:t>	../.. </a:t>
            </a:r>
            <a:endParaRPr lang="nl-BE" sz="22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8.7</a:t>
            </a:r>
            <a:endParaRPr lang="nl-BE" sz="2800" dirty="0"/>
          </a:p>
        </p:txBody>
      </p:sp>
    </p:spTree>
    <p:extLst>
      <p:ext uri="{BB962C8B-B14F-4D97-AF65-F5344CB8AC3E}">
        <p14:creationId xmlns:p14="http://schemas.microsoft.com/office/powerpoint/2010/main" val="709963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121</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lvl="0">
              <a:spcBef>
                <a:spcPts val="1200"/>
              </a:spcBef>
              <a:buClr>
                <a:schemeClr val="accent6"/>
              </a:buClr>
            </a:pPr>
            <a:r>
              <a:rPr lang="nl-BE" sz="2200" dirty="0" smtClean="0">
                <a:solidFill>
                  <a:schemeClr val="tx1"/>
                </a:solidFill>
              </a:rPr>
              <a:t>../.. </a:t>
            </a:r>
          </a:p>
          <a:p>
            <a:pPr marL="342900" indent="-342900">
              <a:spcBef>
                <a:spcPts val="1200"/>
              </a:spcBef>
              <a:buClr>
                <a:schemeClr val="accent6"/>
              </a:buClr>
              <a:buFont typeface="Wingdings 3" panose="05040102010807070707" pitchFamily="18" charset="2"/>
              <a:buChar char="u"/>
            </a:pPr>
            <a:r>
              <a:rPr lang="nl-BE" sz="2200" dirty="0">
                <a:solidFill>
                  <a:schemeClr val="tx1"/>
                </a:solidFill>
              </a:rPr>
              <a:t>Bij de laatste vraag is de knop “volgende vraag” vervangen door “toon het resultaat”.</a:t>
            </a:r>
          </a:p>
          <a:p>
            <a:pPr marL="342900" indent="-342900">
              <a:spcBef>
                <a:spcPts val="1200"/>
              </a:spcBef>
              <a:buClr>
                <a:schemeClr val="accent6"/>
              </a:buClr>
              <a:buFont typeface="Wingdings 3" panose="05040102010807070707" pitchFamily="18" charset="2"/>
              <a:buChar char="u"/>
            </a:pPr>
            <a:r>
              <a:rPr lang="nl-BE" sz="2200" dirty="0">
                <a:solidFill>
                  <a:schemeClr val="tx1"/>
                </a:solidFill>
              </a:rPr>
              <a:t>In een resultaat-pagina verschijnt hoeveel van de 10 vragen de bezoeker juist had samen met de nummers van de vragen die de bezoeker fout had beantwoord.</a:t>
            </a:r>
          </a:p>
          <a:p>
            <a:pPr marL="342900" indent="-342900">
              <a:spcBef>
                <a:spcPts val="1200"/>
              </a:spcBef>
              <a:buClr>
                <a:schemeClr val="accent6"/>
              </a:buClr>
              <a:buFont typeface="Wingdings 3" panose="05040102010807070707" pitchFamily="18" charset="2"/>
              <a:buChar char="u"/>
            </a:pPr>
            <a:r>
              <a:rPr lang="nl-BE" sz="2200" dirty="0">
                <a:solidFill>
                  <a:schemeClr val="tx1"/>
                </a:solidFill>
              </a:rPr>
              <a:t>Zorg voor een passende opmaak van je webpagina’s.</a:t>
            </a:r>
          </a:p>
          <a:p>
            <a:pPr marL="342900" indent="-342900">
              <a:spcBef>
                <a:spcPts val="1200"/>
              </a:spcBef>
              <a:buClr>
                <a:schemeClr val="accent6"/>
              </a:buClr>
              <a:buFont typeface="Wingdings 3" panose="05040102010807070707" pitchFamily="18" charset="2"/>
              <a:buChar char="u"/>
            </a:pPr>
            <a:r>
              <a:rPr lang="nl-BE" sz="2200" dirty="0">
                <a:solidFill>
                  <a:schemeClr val="tx1"/>
                </a:solidFill>
              </a:rPr>
              <a:t>Valideer je web- en stijlpagina’s met de </a:t>
            </a:r>
            <a:r>
              <a:rPr lang="nl-BE" sz="2200" dirty="0" err="1">
                <a:solidFill>
                  <a:schemeClr val="tx1"/>
                </a:solidFill>
              </a:rPr>
              <a:t>validator</a:t>
            </a:r>
            <a:r>
              <a:rPr lang="nl-BE" sz="2200" dirty="0">
                <a:solidFill>
                  <a:schemeClr val="tx1"/>
                </a:solidFill>
              </a:rPr>
              <a:t> van W3C.</a:t>
            </a:r>
          </a:p>
          <a:p>
            <a:pPr marL="342900" indent="-342900">
              <a:spcBef>
                <a:spcPts val="1200"/>
              </a:spcBef>
              <a:buClr>
                <a:schemeClr val="accent6"/>
              </a:buClr>
              <a:buFont typeface="Wingdings 3" panose="05040102010807070707" pitchFamily="18" charset="2"/>
              <a:buChar char="u"/>
            </a:pPr>
            <a:endParaRPr lang="nl-BE" sz="22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8.7</a:t>
            </a:r>
            <a:endParaRPr lang="nl-BE" sz="2800" dirty="0"/>
          </a:p>
        </p:txBody>
      </p:sp>
    </p:spTree>
    <p:extLst>
      <p:ext uri="{BB962C8B-B14F-4D97-AF65-F5344CB8AC3E}">
        <p14:creationId xmlns:p14="http://schemas.microsoft.com/office/powerpoint/2010/main" val="3772150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122</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Maak </a:t>
            </a:r>
            <a:r>
              <a:rPr lang="nl-BE" sz="2800" dirty="0">
                <a:solidFill>
                  <a:schemeClr val="tx1"/>
                </a:solidFill>
              </a:rPr>
              <a:t>een website waarin je kan nagaan of een getal een priemgetal is. De bezoeker geeft een getal in. Op het scherm verschijnt of het getal wel of geen priemgetal is.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Zorg </a:t>
            </a:r>
            <a:r>
              <a:rPr lang="nl-BE" sz="28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r>
              <a:rPr lang="nl-BE" sz="2800" dirty="0" smtClean="0">
                <a:solidFill>
                  <a:schemeClr val="tx1"/>
                </a:solidFill>
              </a:rPr>
              <a:t>.</a:t>
            </a:r>
            <a:endParaRPr lang="nl-BE" sz="28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8.8</a:t>
            </a:r>
            <a:endParaRPr lang="nl-BE" sz="2800" dirty="0"/>
          </a:p>
        </p:txBody>
      </p:sp>
    </p:spTree>
    <p:extLst>
      <p:ext uri="{BB962C8B-B14F-4D97-AF65-F5344CB8AC3E}">
        <p14:creationId xmlns:p14="http://schemas.microsoft.com/office/powerpoint/2010/main" val="3126563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122</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lvl="1">
              <a:spcBef>
                <a:spcPts val="1200"/>
              </a:spcBef>
              <a:buClr>
                <a:schemeClr val="accent6"/>
              </a:buClr>
            </a:pPr>
            <a:r>
              <a:rPr lang="nl-BE" sz="2100" dirty="0">
                <a:solidFill>
                  <a:schemeClr val="tx1"/>
                </a:solidFill>
              </a:rPr>
              <a:t>	</a:t>
            </a:r>
            <a:endParaRPr lang="nl-BE" sz="2100" dirty="0" smtClean="0">
              <a:solidFill>
                <a:schemeClr val="tx1"/>
              </a:solidFill>
            </a:endParaRPr>
          </a:p>
          <a:p>
            <a:pPr marL="342900" lvl="1" indent="-342900">
              <a:spcBef>
                <a:spcPts val="1200"/>
              </a:spcBef>
              <a:buClr>
                <a:schemeClr val="accent6"/>
              </a:buClr>
              <a:buFont typeface="Wingdings 3" panose="05040102010807070707" pitchFamily="18" charset="2"/>
              <a:buChar char="u"/>
            </a:pPr>
            <a:r>
              <a:rPr lang="nl-BE" sz="2100" dirty="0" smtClean="0">
                <a:solidFill>
                  <a:schemeClr val="tx1"/>
                </a:solidFill>
              </a:rPr>
              <a:t>Ontwerp </a:t>
            </a:r>
            <a:r>
              <a:rPr lang="nl-BE" sz="2100" dirty="0">
                <a:solidFill>
                  <a:schemeClr val="tx1"/>
                </a:solidFill>
              </a:rPr>
              <a:t>een website waarmee je een bezoeker zijn stem voor de </a:t>
            </a:r>
            <a:r>
              <a:rPr lang="nl-BE" sz="2100" dirty="0" smtClean="0">
                <a:solidFill>
                  <a:schemeClr val="tx1"/>
                </a:solidFill>
              </a:rPr>
              <a:t>verkiezingen </a:t>
            </a:r>
            <a:r>
              <a:rPr lang="nl-BE" sz="2100" dirty="0">
                <a:solidFill>
                  <a:schemeClr val="tx1"/>
                </a:solidFill>
              </a:rPr>
              <a:t>kan laten uitbrengen. Op een pagina worden alle kandidaten van drie verschillende partijen weergegeven.</a:t>
            </a:r>
          </a:p>
          <a:p>
            <a:pPr marL="342900" lvl="1" indent="-342900">
              <a:spcBef>
                <a:spcPts val="1200"/>
              </a:spcBef>
              <a:buClr>
                <a:schemeClr val="accent6"/>
              </a:buClr>
              <a:buFont typeface="Wingdings 3" panose="05040102010807070707" pitchFamily="18" charset="2"/>
              <a:buChar char="u"/>
            </a:pPr>
            <a:r>
              <a:rPr lang="nl-BE" sz="2100" dirty="0" smtClean="0">
                <a:solidFill>
                  <a:schemeClr val="tx1"/>
                </a:solidFill>
              </a:rPr>
              <a:t>De </a:t>
            </a:r>
            <a:r>
              <a:rPr lang="nl-BE" sz="2100" dirty="0">
                <a:solidFill>
                  <a:schemeClr val="tx1"/>
                </a:solidFill>
              </a:rPr>
              <a:t>bezoeker moet zijn stem uitbrengen. Let daarbij op de volgende regels:</a:t>
            </a:r>
          </a:p>
          <a:p>
            <a:pPr marL="800100" lvl="2" indent="-342900">
              <a:spcBef>
                <a:spcPts val="1200"/>
              </a:spcBef>
              <a:buClr>
                <a:schemeClr val="accent6"/>
              </a:buClr>
              <a:buFont typeface="Wingdings" panose="05000000000000000000" pitchFamily="2" charset="2"/>
              <a:buChar char="§"/>
            </a:pPr>
            <a:r>
              <a:rPr lang="nl-BE" sz="2100" dirty="0" smtClean="0">
                <a:solidFill>
                  <a:schemeClr val="tx1"/>
                </a:solidFill>
              </a:rPr>
              <a:t>De </a:t>
            </a:r>
            <a:r>
              <a:rPr lang="nl-BE" sz="2100" dirty="0">
                <a:solidFill>
                  <a:schemeClr val="tx1"/>
                </a:solidFill>
              </a:rPr>
              <a:t>bezoeker mag een lijststem uitbrengen voor één partij. In dat geval gaat hij akkoord met de volgorde van de kandidaten op een lijst.</a:t>
            </a:r>
          </a:p>
          <a:p>
            <a:pPr marL="800100" lvl="2" indent="-342900">
              <a:spcBef>
                <a:spcPts val="1200"/>
              </a:spcBef>
              <a:buClr>
                <a:schemeClr val="accent6"/>
              </a:buClr>
              <a:buFont typeface="Wingdings" panose="05000000000000000000" pitchFamily="2" charset="2"/>
              <a:buChar char="§"/>
            </a:pPr>
            <a:r>
              <a:rPr lang="nl-BE" sz="2100" dirty="0" smtClean="0">
                <a:solidFill>
                  <a:schemeClr val="tx1"/>
                </a:solidFill>
              </a:rPr>
              <a:t>De </a:t>
            </a:r>
            <a:r>
              <a:rPr lang="nl-BE" sz="2100" dirty="0">
                <a:solidFill>
                  <a:schemeClr val="tx1"/>
                </a:solidFill>
              </a:rPr>
              <a:t>bezoeker mag ook één of meer kandidaten verkiezen van </a:t>
            </a:r>
            <a:r>
              <a:rPr lang="nl-BE" sz="2100" dirty="0" smtClean="0">
                <a:solidFill>
                  <a:schemeClr val="tx1"/>
                </a:solidFill>
              </a:rPr>
              <a:t>dezelfde </a:t>
            </a:r>
            <a:r>
              <a:rPr lang="nl-BE" sz="2100" dirty="0">
                <a:solidFill>
                  <a:schemeClr val="tx1"/>
                </a:solidFill>
              </a:rPr>
              <a:t>partij</a:t>
            </a:r>
            <a:r>
              <a:rPr lang="nl-BE" sz="2100" dirty="0" smtClean="0">
                <a:solidFill>
                  <a:schemeClr val="tx1"/>
                </a:solidFill>
              </a:rPr>
              <a:t>.</a:t>
            </a:r>
          </a:p>
          <a:p>
            <a:pPr marL="800100" lvl="2" indent="-342900">
              <a:spcBef>
                <a:spcPts val="1200"/>
              </a:spcBef>
              <a:buClr>
                <a:schemeClr val="accent6"/>
              </a:buClr>
              <a:buFont typeface="Wingdings" panose="05000000000000000000" pitchFamily="2" charset="2"/>
              <a:buChar char="§"/>
            </a:pPr>
            <a:r>
              <a:rPr lang="nl-BE" sz="2100" dirty="0">
                <a:solidFill>
                  <a:schemeClr val="tx1"/>
                </a:solidFill>
              </a:rPr>
              <a:t>De bezoeker mag niet stemmen op kandidaten van twee verschillende lijsten. Als hij dat wel doet, moet de boodschap verschijnen dat de stem ongeldig is</a:t>
            </a:r>
            <a:r>
              <a:rPr lang="nl-BE" sz="2100" dirty="0" smtClean="0">
                <a:solidFill>
                  <a:schemeClr val="tx1"/>
                </a:solidFill>
              </a:rPr>
              <a:t>.</a:t>
            </a:r>
            <a:endParaRPr lang="nl-BE" sz="2100" dirty="0">
              <a:solidFill>
                <a:schemeClr val="tx1"/>
              </a:solidFill>
            </a:endParaRPr>
          </a:p>
          <a:p>
            <a:pPr marL="457200" lvl="2" algn="r">
              <a:spcBef>
                <a:spcPts val="1200"/>
              </a:spcBef>
              <a:buClr>
                <a:schemeClr val="accent6"/>
              </a:buClr>
            </a:pPr>
            <a:r>
              <a:rPr lang="nl-BE" sz="2100" dirty="0" smtClean="0">
                <a:solidFill>
                  <a:schemeClr val="tx1"/>
                </a:solidFill>
              </a:rPr>
              <a:t>../..</a:t>
            </a:r>
            <a:endParaRPr lang="nl-BE" sz="21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8.9</a:t>
            </a:r>
            <a:endParaRPr lang="nl-BE" sz="2800" dirty="0"/>
          </a:p>
        </p:txBody>
      </p:sp>
    </p:spTree>
    <p:extLst>
      <p:ext uri="{BB962C8B-B14F-4D97-AF65-F5344CB8AC3E}">
        <p14:creationId xmlns:p14="http://schemas.microsoft.com/office/powerpoint/2010/main" val="2420067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sp>
        <p:nvSpPr>
          <p:cNvPr id="20" name="Rechthoek 19"/>
          <p:cNvSpPr/>
          <p:nvPr/>
        </p:nvSpPr>
        <p:spPr>
          <a:xfrm>
            <a:off x="287382" y="2478950"/>
            <a:ext cx="920079" cy="388535"/>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endParaRPr lang="nl-BE" dirty="0">
              <a:solidFill>
                <a:schemeClr val="accent2">
                  <a:lumMod val="75000"/>
                </a:schemeClr>
              </a:solidFill>
            </a:endParaRPr>
          </a:p>
        </p:txBody>
      </p:sp>
      <p:pic>
        <p:nvPicPr>
          <p:cNvPr id="21" name="Afbeelding 20"/>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2" name="Tekstvak 21"/>
          <p:cNvSpPr txBox="1"/>
          <p:nvPr/>
        </p:nvSpPr>
        <p:spPr>
          <a:xfrm>
            <a:off x="1573624" y="1529310"/>
            <a:ext cx="10468121" cy="498598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3200" dirty="0" smtClean="0"/>
              <a:t>Open </a:t>
            </a:r>
            <a:r>
              <a:rPr lang="nl-BE" sz="3200" dirty="0"/>
              <a:t>de pagina </a:t>
            </a:r>
            <a:r>
              <a:rPr lang="nl-BE" sz="3200" dirty="0">
                <a:solidFill>
                  <a:schemeClr val="accent6"/>
                </a:solidFill>
                <a:latin typeface="Code New Roman" panose="020B0609020204030204" pitchFamily="49" charset="0"/>
                <a:cs typeface="Code New Roman" panose="020B0609020204030204" pitchFamily="49" charset="0"/>
              </a:rPr>
              <a:t>opmaak.css</a:t>
            </a:r>
            <a:r>
              <a:rPr lang="nl-BE" sz="3200" dirty="0"/>
              <a:t> in </a:t>
            </a:r>
            <a:r>
              <a:rPr lang="nl-BE" sz="3200" dirty="0">
                <a:solidFill>
                  <a:schemeClr val="accent6"/>
                </a:solidFill>
                <a:latin typeface="Code New Roman" panose="020B0609020204030204" pitchFamily="49" charset="0"/>
                <a:cs typeface="Code New Roman" panose="020B0609020204030204" pitchFamily="49" charset="0"/>
              </a:rPr>
              <a:t>vb08</a:t>
            </a:r>
            <a:r>
              <a:rPr lang="nl-BE" sz="3200" dirty="0"/>
              <a:t>.</a:t>
            </a:r>
          </a:p>
          <a:p>
            <a:pPr marL="514350" indent="-514350">
              <a:spcBef>
                <a:spcPts val="1200"/>
              </a:spcBef>
              <a:buClr>
                <a:schemeClr val="accent6"/>
              </a:buClr>
              <a:buFont typeface="Wingdings 3" panose="05040102010807070707" pitchFamily="18" charset="2"/>
              <a:buChar char=""/>
            </a:pPr>
            <a:r>
              <a:rPr lang="nl-BE" sz="3200" dirty="0" smtClean="0"/>
              <a:t>Zet </a:t>
            </a:r>
            <a:r>
              <a:rPr lang="nl-BE" sz="3200" dirty="0"/>
              <a:t>de laatste </a:t>
            </a:r>
            <a:r>
              <a:rPr lang="nl-BE" sz="3200" dirty="0" err="1"/>
              <a:t>selector</a:t>
            </a:r>
            <a:r>
              <a:rPr lang="nl-BE" sz="3200" dirty="0"/>
              <a:t> (</a:t>
            </a:r>
            <a:r>
              <a:rPr lang="nl-BE" sz="3200" dirty="0">
                <a:solidFill>
                  <a:schemeClr val="accent6"/>
                </a:solidFill>
                <a:latin typeface="Code New Roman" panose="020B0609020204030204" pitchFamily="49" charset="0"/>
                <a:cs typeface="Code New Roman" panose="020B0609020204030204" pitchFamily="49" charset="0"/>
              </a:rPr>
              <a:t>input[type=button]</a:t>
            </a:r>
            <a:r>
              <a:rPr lang="nl-BE" sz="3200" dirty="0"/>
              <a:t>) inclusief alle </a:t>
            </a:r>
            <a:r>
              <a:rPr lang="nl-BE" sz="3200" dirty="0" smtClean="0"/>
              <a:t>opmaakkenmerken </a:t>
            </a:r>
            <a:r>
              <a:rPr lang="nl-BE" sz="3200" dirty="0"/>
              <a:t>tussen </a:t>
            </a:r>
            <a:r>
              <a:rPr lang="nl-BE" sz="3200" dirty="0" err="1" smtClean="0"/>
              <a:t>commen-taartekens</a:t>
            </a:r>
            <a:r>
              <a:rPr lang="nl-BE" sz="3200" dirty="0" smtClean="0"/>
              <a:t> </a:t>
            </a:r>
            <a:r>
              <a:rPr lang="nl-BE" sz="3200" dirty="0"/>
              <a:t>(</a:t>
            </a:r>
            <a:r>
              <a:rPr lang="nl-BE" sz="3200" dirty="0">
                <a:solidFill>
                  <a:schemeClr val="accent6"/>
                </a:solidFill>
                <a:latin typeface="Code New Roman" panose="020B0609020204030204" pitchFamily="49" charset="0"/>
                <a:cs typeface="Code New Roman" panose="020B0609020204030204" pitchFamily="49" charset="0"/>
              </a:rPr>
              <a:t>/*</a:t>
            </a:r>
            <a:r>
              <a:rPr lang="nl-BE" sz="3200" dirty="0"/>
              <a:t> en </a:t>
            </a:r>
            <a:r>
              <a:rPr lang="nl-BE" sz="3200" dirty="0">
                <a:solidFill>
                  <a:schemeClr val="accent6"/>
                </a:solidFill>
                <a:latin typeface="Code New Roman" panose="020B0609020204030204" pitchFamily="49" charset="0"/>
                <a:cs typeface="Code New Roman" panose="020B0609020204030204" pitchFamily="49" charset="0"/>
              </a:rPr>
              <a:t>*/</a:t>
            </a:r>
            <a:r>
              <a:rPr lang="nl-BE" sz="3200" dirty="0"/>
              <a:t>) en bewaar het bestand.</a:t>
            </a:r>
          </a:p>
          <a:p>
            <a:pPr marL="514350" indent="-514350">
              <a:spcBef>
                <a:spcPts val="1200"/>
              </a:spcBef>
              <a:buClr>
                <a:schemeClr val="accent6"/>
              </a:buClr>
              <a:buFont typeface="Wingdings 3" panose="05040102010807070707" pitchFamily="18" charset="2"/>
              <a:buChar char=""/>
            </a:pPr>
            <a:r>
              <a:rPr lang="nl-BE" sz="3200" dirty="0" smtClean="0"/>
              <a:t>Laad </a:t>
            </a:r>
            <a:r>
              <a:rPr lang="nl-BE" sz="3200" dirty="0"/>
              <a:t>de bestelpagina opnieuw in een browser en bekijk het resultaat. Nu zie je de standaardopmaak voor een formulierknop. Die is niet bij alle browsers helemaal identiek.</a:t>
            </a:r>
          </a:p>
          <a:p>
            <a:pPr marL="514350" indent="-514350">
              <a:spcBef>
                <a:spcPts val="1200"/>
              </a:spcBef>
              <a:buClr>
                <a:schemeClr val="accent6"/>
              </a:buClr>
              <a:buFont typeface="Wingdings 3" panose="05040102010807070707" pitchFamily="18" charset="2"/>
              <a:buChar char=""/>
            </a:pPr>
            <a:r>
              <a:rPr lang="nl-BE" sz="3200" dirty="0" smtClean="0"/>
              <a:t>Haal </a:t>
            </a:r>
            <a:r>
              <a:rPr lang="nl-BE" sz="3200" dirty="0"/>
              <a:t>de commentaartekens weer weg</a:t>
            </a:r>
          </a:p>
        </p:txBody>
      </p:sp>
    </p:spTree>
    <p:extLst>
      <p:ext uri="{BB962C8B-B14F-4D97-AF65-F5344CB8AC3E}">
        <p14:creationId xmlns:p14="http://schemas.microsoft.com/office/powerpoint/2010/main" val="2131315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122</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1">
              <a:spcBef>
                <a:spcPts val="1200"/>
              </a:spcBef>
              <a:buClr>
                <a:schemeClr val="accent6"/>
              </a:buClr>
            </a:pPr>
            <a:endParaRPr lang="nl-BE" sz="2100" dirty="0" smtClean="0">
              <a:solidFill>
                <a:schemeClr val="tx1"/>
              </a:solidFill>
            </a:endParaRPr>
          </a:p>
          <a:p>
            <a:pPr>
              <a:spcBef>
                <a:spcPts val="1200"/>
              </a:spcBef>
              <a:buClr>
                <a:schemeClr val="accent6"/>
              </a:buClr>
            </a:pPr>
            <a:r>
              <a:rPr lang="nl-BE" sz="2100" dirty="0" smtClean="0">
                <a:solidFill>
                  <a:schemeClr val="tx1"/>
                </a:solidFill>
              </a:rPr>
              <a:t>../..</a:t>
            </a:r>
          </a:p>
          <a:p>
            <a:pPr marL="800100" lvl="1" indent="-342900">
              <a:spcBef>
                <a:spcPts val="1200"/>
              </a:spcBef>
              <a:buClr>
                <a:schemeClr val="accent6"/>
              </a:buClr>
              <a:buFont typeface="Wingdings" panose="05000000000000000000" pitchFamily="2" charset="2"/>
              <a:buChar char="§"/>
            </a:pPr>
            <a:r>
              <a:rPr lang="nl-BE" sz="2100" dirty="0" smtClean="0">
                <a:solidFill>
                  <a:schemeClr val="tx1"/>
                </a:solidFill>
              </a:rPr>
              <a:t>De </a:t>
            </a:r>
            <a:r>
              <a:rPr lang="nl-BE" sz="2100" dirty="0">
                <a:solidFill>
                  <a:schemeClr val="tx1"/>
                </a:solidFill>
              </a:rPr>
              <a:t>bezoeker mag ook niet stemmen op de lijststem van meer dan een partij. Zorg ervoor dat dit onmogelijk gemaakt wordt.</a:t>
            </a:r>
          </a:p>
          <a:p>
            <a:pPr marL="800100" lvl="1" indent="-342900">
              <a:spcBef>
                <a:spcPts val="1200"/>
              </a:spcBef>
              <a:buClr>
                <a:schemeClr val="accent6"/>
              </a:buClr>
              <a:buFont typeface="Wingdings" panose="05000000000000000000" pitchFamily="2" charset="2"/>
              <a:buChar char="§"/>
            </a:pPr>
            <a:r>
              <a:rPr lang="nl-BE" sz="2100" dirty="0" smtClean="0">
                <a:solidFill>
                  <a:schemeClr val="tx1"/>
                </a:solidFill>
              </a:rPr>
              <a:t>Indien </a:t>
            </a:r>
            <a:r>
              <a:rPr lang="nl-BE" sz="2100" dirty="0">
                <a:solidFill>
                  <a:schemeClr val="tx1"/>
                </a:solidFill>
              </a:rPr>
              <a:t>de bezoeker geen enkele partij en geen enkele kandidaat heeft aangeduid, dan geldt de stem als een blanco stem.</a:t>
            </a:r>
          </a:p>
          <a:p>
            <a:pPr marL="800100" lvl="1" indent="-342900">
              <a:spcBef>
                <a:spcPts val="1200"/>
              </a:spcBef>
              <a:buClr>
                <a:schemeClr val="accent6"/>
              </a:buClr>
              <a:buFont typeface="Wingdings" panose="05000000000000000000" pitchFamily="2" charset="2"/>
              <a:buChar char="§"/>
            </a:pPr>
            <a:r>
              <a:rPr lang="nl-BE" sz="2100" dirty="0" smtClean="0">
                <a:solidFill>
                  <a:schemeClr val="tx1"/>
                </a:solidFill>
              </a:rPr>
              <a:t>Nadat </a:t>
            </a:r>
            <a:r>
              <a:rPr lang="nl-BE" sz="2100" dirty="0">
                <a:solidFill>
                  <a:schemeClr val="tx1"/>
                </a:solidFill>
              </a:rPr>
              <a:t>de stem werd uitgebracht, wordt een bevestigingspagina geopend, waarin de bezoeker kan nakijken hoe hij gestemd heeft. </a:t>
            </a:r>
          </a:p>
          <a:p>
            <a:pPr marL="342900" indent="-342900">
              <a:spcBef>
                <a:spcPts val="1200"/>
              </a:spcBef>
              <a:buClr>
                <a:schemeClr val="accent6"/>
              </a:buClr>
              <a:buFont typeface="Wingdings 3" panose="05040102010807070707" pitchFamily="18" charset="2"/>
              <a:buChar char="u"/>
            </a:pPr>
            <a:r>
              <a:rPr lang="nl-BE" sz="2100" dirty="0">
                <a:solidFill>
                  <a:schemeClr val="tx1"/>
                </a:solidFill>
              </a:rPr>
              <a:t>Zorg voor een passende opmaak van je webpagina’s.</a:t>
            </a:r>
          </a:p>
          <a:p>
            <a:pPr marL="342900" indent="-342900">
              <a:spcBef>
                <a:spcPts val="1200"/>
              </a:spcBef>
              <a:buClr>
                <a:schemeClr val="accent6"/>
              </a:buClr>
              <a:buFont typeface="Wingdings 3" panose="05040102010807070707" pitchFamily="18" charset="2"/>
              <a:buChar char="u"/>
            </a:pPr>
            <a:r>
              <a:rPr lang="nl-BE" sz="2100" dirty="0">
                <a:solidFill>
                  <a:schemeClr val="tx1"/>
                </a:solidFill>
              </a:rPr>
              <a:t>Valideer je web- en stijlpagina’s met de </a:t>
            </a:r>
            <a:r>
              <a:rPr lang="nl-BE" sz="2100" dirty="0" err="1">
                <a:solidFill>
                  <a:schemeClr val="tx1"/>
                </a:solidFill>
              </a:rPr>
              <a:t>validator</a:t>
            </a:r>
            <a:r>
              <a:rPr lang="nl-BE" sz="21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8.9</a:t>
            </a:r>
            <a:endParaRPr lang="nl-BE" sz="2800" dirty="0"/>
          </a:p>
        </p:txBody>
      </p:sp>
    </p:spTree>
    <p:extLst>
      <p:ext uri="{BB962C8B-B14F-4D97-AF65-F5344CB8AC3E}">
        <p14:creationId xmlns:p14="http://schemas.microsoft.com/office/powerpoint/2010/main" val="2680261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122</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500" dirty="0" smtClean="0">
                <a:solidFill>
                  <a:schemeClr val="tx1"/>
                </a:solidFill>
              </a:rPr>
              <a:t>Maak </a:t>
            </a:r>
            <a:r>
              <a:rPr lang="nl-BE" sz="2500" dirty="0">
                <a:solidFill>
                  <a:schemeClr val="tx1"/>
                </a:solidFill>
              </a:rPr>
              <a:t>een website die de kleinste en de grootste waarde in een reeks waarden te vinden. De bezoeker geeft 10 getallen in. Bepaal zelf </a:t>
            </a:r>
            <a:r>
              <a:rPr lang="nl-BE" sz="2500" dirty="0" smtClean="0">
                <a:solidFill>
                  <a:schemeClr val="tx1"/>
                </a:solidFill>
              </a:rPr>
              <a:t>grenswaarden </a:t>
            </a:r>
            <a:r>
              <a:rPr lang="nl-BE" sz="2500" dirty="0">
                <a:solidFill>
                  <a:schemeClr val="tx1"/>
                </a:solidFill>
              </a:rPr>
              <a:t>waartussen de getallen zich moeten bevinden.</a:t>
            </a:r>
          </a:p>
          <a:p>
            <a:pPr marL="342900" lvl="0" indent="-342900">
              <a:spcBef>
                <a:spcPts val="1200"/>
              </a:spcBef>
              <a:buClr>
                <a:schemeClr val="accent6"/>
              </a:buClr>
              <a:buFont typeface="Wingdings 3" panose="05040102010807070707" pitchFamily="18" charset="2"/>
              <a:buChar char="u"/>
            </a:pPr>
            <a:r>
              <a:rPr lang="nl-BE" sz="2500" dirty="0" smtClean="0">
                <a:solidFill>
                  <a:schemeClr val="tx1"/>
                </a:solidFill>
              </a:rPr>
              <a:t>Zorg </a:t>
            </a:r>
            <a:r>
              <a:rPr lang="nl-BE" sz="2500" dirty="0">
                <a:solidFill>
                  <a:schemeClr val="tx1"/>
                </a:solidFill>
              </a:rPr>
              <a:t>voor een foutmelding indien de bezoeker iets ander dan een getal ingeeft.</a:t>
            </a:r>
          </a:p>
          <a:p>
            <a:pPr marL="342900" lvl="0" indent="-342900">
              <a:spcBef>
                <a:spcPts val="1200"/>
              </a:spcBef>
              <a:buClr>
                <a:schemeClr val="accent6"/>
              </a:buClr>
              <a:buFont typeface="Wingdings 3" panose="05040102010807070707" pitchFamily="18" charset="2"/>
              <a:buChar char="u"/>
            </a:pPr>
            <a:r>
              <a:rPr lang="nl-BE" sz="2500" dirty="0" smtClean="0">
                <a:solidFill>
                  <a:schemeClr val="tx1"/>
                </a:solidFill>
              </a:rPr>
              <a:t>In </a:t>
            </a:r>
            <a:r>
              <a:rPr lang="nl-BE" sz="2500" dirty="0">
                <a:solidFill>
                  <a:schemeClr val="tx1"/>
                </a:solidFill>
              </a:rPr>
              <a:t>een nieuwe pagina worden de kleinste en de grootste waarde in de getallenreeks weergegeven.</a:t>
            </a:r>
          </a:p>
          <a:p>
            <a:pPr marL="342900" lvl="0" indent="-342900">
              <a:spcBef>
                <a:spcPts val="1200"/>
              </a:spcBef>
              <a:buClr>
                <a:schemeClr val="accent6"/>
              </a:buClr>
              <a:buFont typeface="Wingdings 3" panose="05040102010807070707" pitchFamily="18" charset="2"/>
              <a:buChar char="u"/>
            </a:pPr>
            <a:r>
              <a:rPr lang="nl-BE" sz="2500" dirty="0" smtClean="0">
                <a:solidFill>
                  <a:schemeClr val="tx1"/>
                </a:solidFill>
              </a:rPr>
              <a:t>Zorg </a:t>
            </a:r>
            <a:r>
              <a:rPr lang="nl-BE" sz="25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500" dirty="0" smtClean="0">
                <a:solidFill>
                  <a:schemeClr val="tx1"/>
                </a:solidFill>
              </a:rPr>
              <a:t>Valideer </a:t>
            </a:r>
            <a:r>
              <a:rPr lang="nl-BE" sz="2500" dirty="0">
                <a:solidFill>
                  <a:schemeClr val="tx1"/>
                </a:solidFill>
              </a:rPr>
              <a:t>je web- en stijlpagina’s met de </a:t>
            </a:r>
            <a:r>
              <a:rPr lang="nl-BE" sz="2500" dirty="0" err="1">
                <a:solidFill>
                  <a:schemeClr val="tx1"/>
                </a:solidFill>
              </a:rPr>
              <a:t>validator</a:t>
            </a:r>
            <a:r>
              <a:rPr lang="nl-BE" sz="2500" dirty="0">
                <a:solidFill>
                  <a:schemeClr val="tx1"/>
                </a:solidFill>
              </a:rPr>
              <a:t> van W3C.</a:t>
            </a:r>
          </a:p>
          <a:p>
            <a:pPr marL="342900" lvl="0" indent="-342900">
              <a:spcBef>
                <a:spcPts val="1200"/>
              </a:spcBef>
              <a:buClr>
                <a:schemeClr val="accent6"/>
              </a:buClr>
              <a:buFont typeface="Wingdings 3" panose="05040102010807070707" pitchFamily="18" charset="2"/>
              <a:buChar char="u"/>
            </a:pPr>
            <a:endParaRPr lang="nl-BE" sz="28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8.10</a:t>
            </a:r>
            <a:endParaRPr lang="nl-BE" sz="2800" dirty="0"/>
          </a:p>
        </p:txBody>
      </p:sp>
    </p:spTree>
    <p:extLst>
      <p:ext uri="{BB962C8B-B14F-4D97-AF65-F5344CB8AC3E}">
        <p14:creationId xmlns:p14="http://schemas.microsoft.com/office/powerpoint/2010/main" val="3493909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 De finesses van formulieren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7" name="Rechthoek 6">
            <a:hlinkClick r:id="" action="ppaction://hlinkshowjump?jump=previous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previousslide"/>
          </p:cNvPr>
          <p:cNvSpPr/>
          <p:nvPr/>
        </p:nvSpPr>
        <p:spPr>
          <a:xfrm rot="16026172">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rId3" action="ppaction://hlinksldjump"/>
          </p:cNvPr>
          <p:cNvSpPr/>
          <p:nvPr/>
        </p:nvSpPr>
        <p:spPr>
          <a:xfrm>
            <a:off x="287383" y="4741816"/>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0" name="Tijdelijke aanduiding voor inhoud 2"/>
          <p:cNvSpPr txBox="1">
            <a:spLocks/>
          </p:cNvSpPr>
          <p:nvPr/>
        </p:nvSpPr>
        <p:spPr>
          <a:xfrm>
            <a:off x="1463039" y="1489668"/>
            <a:ext cx="6760145" cy="5220224"/>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r"/>
            <a:r>
              <a:rPr lang="nl-BE" sz="2200" dirty="0">
                <a:solidFill>
                  <a:schemeClr val="accent5">
                    <a:lumMod val="50000"/>
                  </a:schemeClr>
                </a:solidFill>
                <a:latin typeface="Trebuchet MS" panose="020B0603020202020204" pitchFamily="34" charset="0"/>
              </a:rPr>
              <a:t>Dit is een begeleidende presentatie bij het hoofdstuk </a:t>
            </a:r>
            <a:r>
              <a:rPr lang="nl-BE" sz="2200" dirty="0" smtClean="0">
                <a:solidFill>
                  <a:schemeClr val="accent5">
                    <a:lumMod val="50000"/>
                  </a:schemeClr>
                </a:solidFill>
                <a:latin typeface="Trebuchet MS" panose="020B0603020202020204" pitchFamily="34" charset="0"/>
              </a:rPr>
              <a:t>8 </a:t>
            </a:r>
            <a:r>
              <a:rPr lang="nl-BE" sz="2200" dirty="0">
                <a:solidFill>
                  <a:schemeClr val="accent5">
                    <a:lumMod val="50000"/>
                  </a:schemeClr>
                </a:solidFill>
                <a:latin typeface="Trebuchet MS" panose="020B0603020202020204" pitchFamily="34" charset="0"/>
              </a:rPr>
              <a:t>van de cursus </a:t>
            </a:r>
            <a:r>
              <a:rPr lang="nl-BE" sz="2200" dirty="0" err="1">
                <a:solidFill>
                  <a:schemeClr val="accent5">
                    <a:lumMod val="50000"/>
                  </a:schemeClr>
                </a:solidFill>
                <a:latin typeface="Trebuchet MS" panose="020B0603020202020204" pitchFamily="34" charset="0"/>
              </a:rPr>
              <a:t>webontwikkeling</a:t>
            </a:r>
            <a:r>
              <a:rPr lang="nl-BE" sz="2200" dirty="0">
                <a:solidFill>
                  <a:schemeClr val="accent5">
                    <a:lumMod val="50000"/>
                  </a:schemeClr>
                </a:solidFill>
                <a:latin typeface="Trebuchet MS" panose="020B0603020202020204" pitchFamily="34" charset="0"/>
              </a:rPr>
              <a:t>.</a:t>
            </a:r>
            <a:br>
              <a:rPr lang="nl-BE" sz="2200" dirty="0">
                <a:solidFill>
                  <a:schemeClr val="accent5">
                    <a:lumMod val="50000"/>
                  </a:schemeClr>
                </a:solidFill>
                <a:latin typeface="Trebuchet MS" panose="020B0603020202020204" pitchFamily="34" charset="0"/>
              </a:rPr>
            </a:br>
            <a:r>
              <a:rPr lang="nl-BE" sz="2200" dirty="0">
                <a:solidFill>
                  <a:schemeClr val="accent5">
                    <a:lumMod val="50000"/>
                  </a:schemeClr>
                </a:solidFill>
                <a:latin typeface="Trebuchet MS" panose="020B0603020202020204" pitchFamily="34" charset="0"/>
              </a:rPr>
              <a:t>Deze presentatie mag vrij worden gebruikt, aangepast en verspreid. Deze dia bevat de bronvermelding en moet ten allen tijde deel blijven uitmaken van de presentatie.</a:t>
            </a:r>
          </a:p>
          <a:p>
            <a:pPr algn="r"/>
            <a:endParaRPr lang="nl-BE" sz="2200" dirty="0">
              <a:solidFill>
                <a:schemeClr val="accent5">
                  <a:lumMod val="50000"/>
                </a:schemeClr>
              </a:solidFill>
              <a:latin typeface="Trebuchet MS" panose="020B0603020202020204" pitchFamily="34" charset="0"/>
            </a:endParaRPr>
          </a:p>
          <a:p>
            <a:pPr algn="r"/>
            <a:r>
              <a:rPr lang="nl-BE" sz="2200" dirty="0">
                <a:solidFill>
                  <a:schemeClr val="accent5">
                    <a:lumMod val="50000"/>
                  </a:schemeClr>
                </a:solidFill>
                <a:latin typeface="Trebuchet MS" panose="020B0603020202020204" pitchFamily="34" charset="0"/>
              </a:rPr>
              <a:t>Deze cursus is te vinden op </a:t>
            </a:r>
            <a:r>
              <a:rPr lang="nl-BE" sz="2200" dirty="0" smtClean="0">
                <a:solidFill>
                  <a:schemeClr val="accent1">
                    <a:lumMod val="50000"/>
                  </a:schemeClr>
                </a:solidFill>
                <a:latin typeface="Trebuchet MS" panose="020B0603020202020204" pitchFamily="34" charset="0"/>
                <a:hlinkClick r:id="rId4"/>
              </a:rPr>
              <a:t>www.klascement.net</a:t>
            </a:r>
            <a:r>
              <a:rPr lang="nl-BE" sz="2200" dirty="0">
                <a:solidFill>
                  <a:schemeClr val="accent5">
                    <a:lumMod val="50000"/>
                  </a:schemeClr>
                </a:solidFill>
                <a:latin typeface="Trebuchet MS" panose="020B0603020202020204" pitchFamily="34" charset="0"/>
                <a:hlinkClick r:id="rId4"/>
              </a:rPr>
              <a:t/>
            </a:r>
            <a:br>
              <a:rPr lang="nl-BE" sz="2200" dirty="0">
                <a:solidFill>
                  <a:schemeClr val="accent5">
                    <a:lumMod val="50000"/>
                  </a:schemeClr>
                </a:solidFill>
                <a:latin typeface="Trebuchet MS" panose="020B0603020202020204" pitchFamily="34" charset="0"/>
                <a:hlinkClick r:id="rId4"/>
              </a:rPr>
            </a:br>
            <a:r>
              <a:rPr lang="nl-BE" sz="2200" dirty="0">
                <a:solidFill>
                  <a:schemeClr val="accent5">
                    <a:lumMod val="50000"/>
                  </a:schemeClr>
                </a:solidFill>
                <a:latin typeface="Trebuchet MS" panose="020B0603020202020204" pitchFamily="34" charset="0"/>
              </a:rPr>
              <a:t>Auteur: Marc Goris</a:t>
            </a: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r>
              <a:rPr lang="nl-BE" sz="2200" dirty="0" smtClean="0">
                <a:solidFill>
                  <a:schemeClr val="accent5">
                    <a:lumMod val="50000"/>
                  </a:schemeClr>
                </a:solidFill>
                <a:latin typeface="Trebuchet MS" panose="020B0603020202020204" pitchFamily="34" charset="0"/>
              </a:rPr>
              <a:t>Klik op de knop EXIT om de presentatie te sluiten. </a:t>
            </a:r>
          </a:p>
        </p:txBody>
      </p:sp>
      <p:sp>
        <p:nvSpPr>
          <p:cNvPr id="12" name="Rechthoek 11">
            <a:hlinkClick r:id="" action="ppaction://hlinkshowjump?jump=endshow"/>
          </p:cNvPr>
          <p:cNvSpPr/>
          <p:nvPr/>
        </p:nvSpPr>
        <p:spPr>
          <a:xfrm>
            <a:off x="4233152" y="5120639"/>
            <a:ext cx="1683941" cy="818298"/>
          </a:xfrm>
          <a:prstGeom prst="rect">
            <a:avLst/>
          </a:prstGeom>
          <a:solidFill>
            <a:schemeClr val="accent6"/>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BE" sz="3600" dirty="0" smtClean="0"/>
              <a:t>EXIT</a:t>
            </a:r>
            <a:endParaRPr lang="nl-BE" sz="3600" dirty="0"/>
          </a:p>
        </p:txBody>
      </p:sp>
      <p:pic>
        <p:nvPicPr>
          <p:cNvPr id="11" name="Afbeelding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9938" y="1489668"/>
            <a:ext cx="3661808" cy="5189008"/>
          </a:xfrm>
          <a:prstGeom prst="rect">
            <a:avLst/>
          </a:prstGeom>
        </p:spPr>
      </p:pic>
    </p:spTree>
    <p:extLst>
      <p:ext uri="{BB962C8B-B14F-4D97-AF65-F5344CB8AC3E}">
        <p14:creationId xmlns:p14="http://schemas.microsoft.com/office/powerpoint/2010/main" val="1887253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307461" y="1451636"/>
            <a:ext cx="900000" cy="900000"/>
          </a:xfrm>
          <a:prstGeom prst="rect">
            <a:avLst/>
          </a:prstGeom>
        </p:spPr>
      </p:pic>
      <p:sp>
        <p:nvSpPr>
          <p:cNvPr id="16" name="Tekstvak 15"/>
          <p:cNvSpPr txBox="1"/>
          <p:nvPr/>
        </p:nvSpPr>
        <p:spPr>
          <a:xfrm>
            <a:off x="1651184" y="1640026"/>
            <a:ext cx="10390562" cy="1754326"/>
          </a:xfrm>
          <a:prstGeom prst="rect">
            <a:avLst/>
          </a:prstGeom>
          <a:noFill/>
        </p:spPr>
        <p:txBody>
          <a:bodyPr wrap="square" rtlCol="0">
            <a:spAutoFit/>
          </a:bodyPr>
          <a:lstStyle/>
          <a:p>
            <a:r>
              <a:rPr lang="nl-BE" sz="3600" dirty="0" smtClean="0"/>
              <a:t>							alinea’s</a:t>
            </a:r>
          </a:p>
          <a:p>
            <a:r>
              <a:rPr lang="nl-BE" sz="3600" dirty="0"/>
              <a:t>Je kan knoppen maken van 	</a:t>
            </a:r>
            <a:r>
              <a:rPr lang="nl-BE" sz="3600" dirty="0" smtClean="0"/>
              <a:t>hyperlinks</a:t>
            </a:r>
          </a:p>
          <a:p>
            <a:r>
              <a:rPr lang="nl-BE" sz="3600" dirty="0"/>
              <a:t>	</a:t>
            </a:r>
            <a:r>
              <a:rPr lang="nl-BE" sz="3600" dirty="0" smtClean="0"/>
              <a:t>						echte knoppen</a:t>
            </a:r>
            <a:endParaRPr lang="nl-BE" sz="3600" dirty="0"/>
          </a:p>
        </p:txBody>
      </p:sp>
      <p:sp>
        <p:nvSpPr>
          <p:cNvPr id="3" name="Linkeraccolade 2"/>
          <p:cNvSpPr/>
          <p:nvPr/>
        </p:nvSpPr>
        <p:spPr>
          <a:xfrm>
            <a:off x="7634514" y="1764551"/>
            <a:ext cx="333830" cy="1505276"/>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BE"/>
          </a:p>
        </p:txBody>
      </p:sp>
      <p:sp>
        <p:nvSpPr>
          <p:cNvPr id="18" name="Tekstvak 17"/>
          <p:cNvSpPr txBox="1"/>
          <p:nvPr/>
        </p:nvSpPr>
        <p:spPr>
          <a:xfrm>
            <a:off x="1651184" y="4297677"/>
            <a:ext cx="10390562" cy="646331"/>
          </a:xfrm>
          <a:prstGeom prst="rect">
            <a:avLst/>
          </a:prstGeom>
          <a:noFill/>
        </p:spPr>
        <p:txBody>
          <a:bodyPr wrap="square" rtlCol="0">
            <a:spAutoFit/>
          </a:bodyPr>
          <a:lstStyle/>
          <a:p>
            <a:r>
              <a:rPr lang="nl-BE" sz="3600" dirty="0" smtClean="0"/>
              <a:t>Knoppen moeten wel intuïtief aanvoelen!</a:t>
            </a:r>
            <a:endParaRPr lang="nl-BE" sz="3600" dirty="0"/>
          </a:p>
        </p:txBody>
      </p:sp>
    </p:spTree>
    <p:extLst>
      <p:ext uri="{BB962C8B-B14F-4D97-AF65-F5344CB8AC3E}">
        <p14:creationId xmlns:p14="http://schemas.microsoft.com/office/powerpoint/2010/main" val="3336149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109</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529819"/>
            <a:ext cx="10578707" cy="954107"/>
          </a:xfrm>
          <a:prstGeom prst="rect">
            <a:avLst/>
          </a:prstGeom>
        </p:spPr>
        <p:txBody>
          <a:bodyPr wrap="square">
            <a:spAutoFit/>
          </a:bodyPr>
          <a:lstStyle/>
          <a:p>
            <a:r>
              <a:rPr lang="nl-BE" sz="2800" dirty="0"/>
              <a:t>Open 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pages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 </a:t>
            </a:r>
            <a:r>
              <a:rPr lang="nl-BE" sz="2800" dirty="0" smtClean="0"/>
              <a:t>Waarnaar verwijzen de elementen in deze regel?</a:t>
            </a:r>
            <a:endParaRPr lang="nl-BE" sz="2800" dirty="0"/>
          </a:p>
        </p:txBody>
      </p:sp>
      <p:sp>
        <p:nvSpPr>
          <p:cNvPr id="23" name="Rechthoek 22"/>
          <p:cNvSpPr/>
          <p:nvPr/>
        </p:nvSpPr>
        <p:spPr>
          <a:xfrm>
            <a:off x="1463039" y="4416725"/>
            <a:ext cx="10578707" cy="2284785"/>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graphicFrame>
        <p:nvGraphicFramePr>
          <p:cNvPr id="25" name="Tabel 24"/>
          <p:cNvGraphicFramePr>
            <a:graphicFrameLocks noGrp="1"/>
          </p:cNvGraphicFramePr>
          <p:nvPr>
            <p:extLst>
              <p:ext uri="{D42A27DB-BD31-4B8C-83A1-F6EECF244321}">
                <p14:modId xmlns:p14="http://schemas.microsoft.com/office/powerpoint/2010/main" val="1255775510"/>
              </p:ext>
            </p:extLst>
          </p:nvPr>
        </p:nvGraphicFramePr>
        <p:xfrm>
          <a:off x="1518332" y="2656170"/>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rPr>
                        <a:t>49</a:t>
                      </a:r>
                      <a:endParaRPr lang="nl-BE" sz="3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err="1" smtClean="0">
                          <a:solidFill>
                            <a:schemeClr val="accent6"/>
                          </a:solidFill>
                          <a:effectLst/>
                          <a:latin typeface="Code New Roman" panose="020B0609020204030204" pitchFamily="49" charset="0"/>
                          <a:cs typeface="Code New Roman" panose="020B0609020204030204" pitchFamily="49" charset="0"/>
                        </a:rPr>
                        <a:t>const</a:t>
                      </a:r>
                      <a:r>
                        <a:rPr lang="nl-BE" sz="28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800" b="0" dirty="0" err="1" smtClean="0">
                          <a:solidFill>
                            <a:schemeClr val="accent6"/>
                          </a:solidFill>
                          <a:effectLst/>
                          <a:latin typeface="Code New Roman" panose="020B0609020204030204" pitchFamily="49" charset="0"/>
                          <a:cs typeface="Code New Roman" panose="020B0609020204030204" pitchFamily="49" charset="0"/>
                        </a:rPr>
                        <a:t>document.bestellen.naam.value</a:t>
                      </a:r>
                      <a:r>
                        <a:rPr lang="nl-BE" sz="28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26" name="Rechte verbindingslijn met pijl 25"/>
          <p:cNvCxnSpPr/>
          <p:nvPr/>
        </p:nvCxnSpPr>
        <p:spPr>
          <a:xfrm flipH="1">
            <a:off x="6707038" y="3220686"/>
            <a:ext cx="8626" cy="1050687"/>
          </a:xfrm>
          <a:prstGeom prst="straightConnector1">
            <a:avLst/>
          </a:prstGeom>
          <a:ln w="57150">
            <a:solidFill>
              <a:schemeClr val="accent1">
                <a:lumMod val="75000"/>
              </a:schemeClr>
            </a:solidFill>
            <a:tailEnd type="triangle"/>
          </a:ln>
        </p:spPr>
        <p:style>
          <a:lnRef idx="1">
            <a:schemeClr val="accent6"/>
          </a:lnRef>
          <a:fillRef idx="0">
            <a:schemeClr val="accent6"/>
          </a:fillRef>
          <a:effectRef idx="0">
            <a:schemeClr val="accent6"/>
          </a:effectRef>
          <a:fontRef idx="minor">
            <a:schemeClr val="tx1"/>
          </a:fontRef>
        </p:style>
      </p:cxnSp>
      <p:sp>
        <p:nvSpPr>
          <p:cNvPr id="27" name="Afgeronde rechthoek 26"/>
          <p:cNvSpPr/>
          <p:nvPr/>
        </p:nvSpPr>
        <p:spPr>
          <a:xfrm>
            <a:off x="5840083" y="2549156"/>
            <a:ext cx="1751162" cy="671530"/>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2579246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Kantoorthema">
  <a:themeElements>
    <a:clrScheme name="Roodoranj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Trebuchet">
      <a:majorFont>
        <a:latin typeface="Trebuchet MS"/>
        <a:ea typeface=""/>
        <a:cs typeface=""/>
      </a:majorFont>
      <a:minorFont>
        <a:latin typeface="Trebuchet MS"/>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eg webontwerp" id="{9D98B3BB-EAA1-40EF-A635-8B1682A601E8}" vid="{D6CE4A0E-B577-43CF-BECF-1678AD8771BE}"/>
    </a:ext>
  </a:extLst>
</a:theme>
</file>

<file path=docProps/app.xml><?xml version="1.0" encoding="utf-8"?>
<Properties xmlns="http://schemas.openxmlformats.org/officeDocument/2006/extended-properties" xmlns:vt="http://schemas.openxmlformats.org/officeDocument/2006/docPropsVTypes">
  <Template/>
  <TotalTime>4793</TotalTime>
  <Words>4452</Words>
  <Application>Microsoft Office PowerPoint</Application>
  <PresentationFormat>Breedbeeld</PresentationFormat>
  <Paragraphs>863</Paragraphs>
  <Slides>72</Slides>
  <Notes>0</Notes>
  <HiddenSlides>0</HiddenSlides>
  <MMClips>0</MMClips>
  <ScaleCrop>false</ScaleCrop>
  <HeadingPairs>
    <vt:vector size="6" baseType="variant">
      <vt:variant>
        <vt:lpstr>Gebruikte lettertypen</vt:lpstr>
      </vt:variant>
      <vt:variant>
        <vt:i4>6</vt:i4>
      </vt:variant>
      <vt:variant>
        <vt:lpstr>Thema</vt:lpstr>
      </vt:variant>
      <vt:variant>
        <vt:i4>1</vt:i4>
      </vt:variant>
      <vt:variant>
        <vt:lpstr>Diatitels</vt:lpstr>
      </vt:variant>
      <vt:variant>
        <vt:i4>72</vt:i4>
      </vt:variant>
    </vt:vector>
  </HeadingPairs>
  <TitlesOfParts>
    <vt:vector size="79" baseType="lpstr">
      <vt:lpstr>Arial</vt:lpstr>
      <vt:lpstr>Code New Roman</vt:lpstr>
      <vt:lpstr>Times New Roman</vt:lpstr>
      <vt:lpstr>Trebuchet MS</vt:lpstr>
      <vt:lpstr>Wingdings</vt:lpstr>
      <vt:lpstr>Wingdings 3</vt:lpstr>
      <vt:lpstr>Kantoorthema</vt:lpstr>
      <vt:lpstr>8. De finesses van formulieren</vt:lpstr>
      <vt:lpstr>8. De finesses van formulieren</vt:lpstr>
      <vt:lpstr>8.1 Knoppen in alle stijlen</vt:lpstr>
      <vt:lpstr>8.1 Knoppen in alle stijlen</vt:lpstr>
      <vt:lpstr>8.1 Knoppen in alle stijlen</vt:lpstr>
      <vt:lpstr>8.1 Knoppen in alle stijlen</vt:lpstr>
      <vt:lpstr>8.1 Knoppen in alle stijlen</vt:lpstr>
      <vt:lpstr>8.1 Knoppen in alle stijlen</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8.3 Een bolletje kleuren</vt:lpstr>
      <vt:lpstr>8.3 Een bolletje kleuren</vt:lpstr>
      <vt:lpstr>8.3 Een bolletje kleuren</vt:lpstr>
      <vt:lpstr>8.3 Een bolletje kleuren</vt:lpstr>
      <vt:lpstr>8.3 Een bolletje kleuren</vt:lpstr>
      <vt:lpstr>8.3 Een bolletje kleuren</vt:lpstr>
      <vt:lpstr>8.3 Een bolletje kleuren</vt:lpstr>
      <vt:lpstr>8.3 Een bolletje kleuren</vt:lpstr>
      <vt:lpstr>8.3 Een bolletje kleuren</vt:lpstr>
      <vt:lpstr>8.3 Een bolletje kleuren</vt:lpstr>
      <vt:lpstr>8.3 Een bolletje kleuren</vt:lpstr>
      <vt:lpstr>8.4 Kwistig met keuzevakjes</vt:lpstr>
      <vt:lpstr>8.4 Kwistig met keuzevakjes</vt:lpstr>
      <vt:lpstr>8.4 Kwistig met keuzevakjes</vt:lpstr>
      <vt:lpstr>8.4 Kwistig met keuzevakjes</vt:lpstr>
      <vt:lpstr>8.4 Kwistig met keuzevakjes</vt:lpstr>
      <vt:lpstr>8.4 Kwistig met keuzevakjes</vt:lpstr>
      <vt:lpstr>8.4 Kwistig met keuzevakjes</vt:lpstr>
      <vt:lpstr>8.4 Kwistig met keuzevakjes</vt:lpstr>
      <vt:lpstr>8.4 Kwistig met keuzevakjes</vt:lpstr>
      <vt:lpstr>8.4 Kwistig met keuzevakjes</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8.6 Oefeningen</vt:lpstr>
      <vt:lpstr>8.6 Oefeningen</vt:lpstr>
      <vt:lpstr>8.6 Oefeningen</vt:lpstr>
      <vt:lpstr>8.6 Oefeningen</vt:lpstr>
      <vt:lpstr>8.6 Oefeningen</vt:lpstr>
      <vt:lpstr>8.6 Oefeningen</vt:lpstr>
      <vt:lpstr>8.6 Oefeningen</vt:lpstr>
      <vt:lpstr>8.6 Oefeningen</vt:lpstr>
      <vt:lpstr>8.6 Oefeningen</vt:lpstr>
      <vt:lpstr>8.6 Oefeningen</vt:lpstr>
      <vt:lpstr>8.6 Oefeningen</vt:lpstr>
      <vt:lpstr>8.6 Oefeningen</vt:lpstr>
      <vt:lpstr>8. De finesses van formulieren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ICTeam</dc:creator>
  <cp:lastModifiedBy>Marc</cp:lastModifiedBy>
  <cp:revision>72</cp:revision>
  <dcterms:created xsi:type="dcterms:W3CDTF">2019-07-14T07:52:00Z</dcterms:created>
  <dcterms:modified xsi:type="dcterms:W3CDTF">2022-05-26T10:00:37Z</dcterms:modified>
</cp:coreProperties>
</file>

<file path=docProps/thumbnail.jpeg>
</file>